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1173" r:id="rId2"/>
    <p:sldId id="258" r:id="rId3"/>
    <p:sldId id="1545" r:id="rId4"/>
    <p:sldId id="1548" r:id="rId5"/>
    <p:sldId id="1560" r:id="rId6"/>
    <p:sldId id="1551" r:id="rId7"/>
    <p:sldId id="1557" r:id="rId8"/>
    <p:sldId id="1559" r:id="rId9"/>
    <p:sldId id="1558" r:id="rId10"/>
    <p:sldId id="1268" r:id="rId11"/>
    <p:sldId id="1271" r:id="rId12"/>
    <p:sldId id="1553" r:id="rId13"/>
    <p:sldId id="1554" r:id="rId14"/>
    <p:sldId id="1561" r:id="rId15"/>
    <p:sldId id="1318" r:id="rId16"/>
    <p:sldId id="1562" r:id="rId17"/>
    <p:sldId id="1563" r:id="rId18"/>
    <p:sldId id="1564" r:id="rId19"/>
    <p:sldId id="1273" r:id="rId20"/>
    <p:sldId id="1232" r:id="rId21"/>
    <p:sldId id="1277" r:id="rId22"/>
    <p:sldId id="1278" r:id="rId23"/>
    <p:sldId id="1282" r:id="rId24"/>
    <p:sldId id="1285" r:id="rId25"/>
    <p:sldId id="1288" r:id="rId26"/>
    <p:sldId id="1286" r:id="rId27"/>
    <p:sldId id="1290" r:id="rId28"/>
    <p:sldId id="1320" r:id="rId29"/>
    <p:sldId id="1289" r:id="rId30"/>
    <p:sldId id="1294" r:id="rId31"/>
    <p:sldId id="1566" r:id="rId32"/>
    <p:sldId id="1295" r:id="rId33"/>
    <p:sldId id="1306" r:id="rId34"/>
    <p:sldId id="1298" r:id="rId35"/>
    <p:sldId id="1313" r:id="rId36"/>
    <p:sldId id="1297" r:id="rId37"/>
    <p:sldId id="1314" r:id="rId38"/>
    <p:sldId id="1565" r:id="rId39"/>
    <p:sldId id="1317" r:id="rId40"/>
    <p:sldId id="1319" r:id="rId41"/>
    <p:sldId id="118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75" userDrawn="1">
          <p15:clr>
            <a:srgbClr val="A4A3A4"/>
          </p15:clr>
        </p15:guide>
        <p15:guide id="2" pos="3817" userDrawn="1">
          <p15:clr>
            <a:srgbClr val="A4A3A4"/>
          </p15:clr>
        </p15:guide>
        <p15:guide id="3" pos="4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886" autoAdjust="0"/>
  </p:normalViewPr>
  <p:slideViewPr>
    <p:cSldViewPr snapToGrid="0" showGuides="1">
      <p:cViewPr varScale="1">
        <p:scale>
          <a:sx n="53" d="100"/>
          <a:sy n="53" d="100"/>
        </p:scale>
        <p:origin x="388" y="52"/>
      </p:cViewPr>
      <p:guideLst>
        <p:guide orient="horz" pos="1275"/>
        <p:guide pos="3817"/>
        <p:guide pos="483"/>
      </p:guideLst>
    </p:cSldViewPr>
  </p:slideViewPr>
  <p:outlineViewPr>
    <p:cViewPr>
      <p:scale>
        <a:sx n="33" d="100"/>
        <a:sy n="33" d="100"/>
      </p:scale>
      <p:origin x="0" y="-7308"/>
    </p:cViewPr>
  </p:outlineViewPr>
  <p:notesTextViewPr>
    <p:cViewPr>
      <p:scale>
        <a:sx n="1" d="1"/>
        <a:sy n="1" d="1"/>
      </p:scale>
      <p:origin x="0" y="0"/>
    </p:cViewPr>
  </p:notesTextViewPr>
  <p:sorterViewPr>
    <p:cViewPr>
      <p:scale>
        <a:sx n="100" d="100"/>
        <a:sy n="100" d="100"/>
      </p:scale>
      <p:origin x="0" y="-2384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Ventes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536-462B-8E66-28D9666FFE1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536-462B-8E66-28D9666FFE1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536-462B-8E66-28D9666FFE12}"/>
              </c:ext>
            </c:extLst>
          </c:dPt>
          <c:dLbls>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bestFit"/>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Feuil1!$A$2:$A$4</c:f>
              <c:strCache>
                <c:ptCount val="3"/>
                <c:pt idx="0">
                  <c:v>Réussite</c:v>
                </c:pt>
                <c:pt idx="1">
                  <c:v>Difficulte</c:v>
                </c:pt>
                <c:pt idx="2">
                  <c:v>Echec </c:v>
                </c:pt>
              </c:strCache>
            </c:strRef>
          </c:cat>
          <c:val>
            <c:numRef>
              <c:f>Feuil1!$B$2:$B$4</c:f>
              <c:numCache>
                <c:formatCode>General</c:formatCode>
                <c:ptCount val="3"/>
                <c:pt idx="0">
                  <c:v>16.2</c:v>
                </c:pt>
                <c:pt idx="1">
                  <c:v>52.7</c:v>
                </c:pt>
                <c:pt idx="2">
                  <c:v>31.1</c:v>
                </c:pt>
              </c:numCache>
            </c:numRef>
          </c:val>
          <c:extLst>
            <c:ext xmlns:c16="http://schemas.microsoft.com/office/drawing/2014/chart" uri="{C3380CC4-5D6E-409C-BE32-E72D297353CC}">
              <c16:uniqueId val="{00000000-64D7-4397-84FE-24CA69D8067D}"/>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17:13:51.573"/>
    </inkml:context>
    <inkml:brush xml:id="br0">
      <inkml:brushProperty name="width" value="0.2" units="cm"/>
      <inkml:brushProperty name="height" value="1.2" units="cm"/>
      <inkml:brushProperty name="color" value="#333333"/>
      <inkml:brushProperty name="ignorePressure" value="1"/>
      <inkml:brushProperty name="inkEffects" value="pencil"/>
    </inkml:brush>
  </inkml:definitions>
  <inkml:trace contextRef="#ctx0" brushRef="#br0">57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17:16:13.742"/>
    </inkml:context>
    <inkml:brush xml:id="br0">
      <inkml:brushProperty name="width" value="0.1" units="cm"/>
      <inkml:brushProperty name="height" value="0.6" units="cm"/>
      <inkml:brushProperty name="color" value="#333333"/>
      <inkml:brushProperty name="ignorePressure" value="1"/>
      <inkml:brushProperty name="inkEffects" value="pencil"/>
    </inkml:brush>
  </inkml:definitions>
  <inkml:trace contextRef="#ctx0" brushRef="#br0">1447 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17:16:14.548"/>
    </inkml:context>
    <inkml:brush xml:id="br0">
      <inkml:brushProperty name="width" value="0.1" units="cm"/>
      <inkml:brushProperty name="height" value="0.6" units="cm"/>
      <inkml:brushProperty name="color" value="#333333"/>
      <inkml:brushProperty name="ignorePressure" value="1"/>
      <inkml:brushProperty name="inkEffects" value="pencil"/>
    </inkml:brush>
  </inkml:definitions>
  <inkml:trace contextRef="#ctx0" brushRef="#br0">2148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17:16:50.907"/>
    </inkml:context>
    <inkml:brush xml:id="br0">
      <inkml:brushProperty name="width" value="0.1" units="cm"/>
      <inkml:brushProperty name="height" value="0.6" units="cm"/>
      <inkml:brushProperty name="color" value="#333333"/>
      <inkml:brushProperty name="ignorePressure" value="1"/>
      <inkml:brushProperty name="inkEffects" value="pencil"/>
    </inkml:brush>
  </inkml:definitions>
  <inkml:trace contextRef="#ctx0" brushRef="#br0">1 7307,'0'0,"0"0,0 0,0 0,0 0,0 0,0 0,0 0,0 0,0 0,0 0,0 0,0 0,0 0,0 0,0 0,1-2,3-3,2 0,1 0,1 2,2 0,-1 0,1-3,1-2,3-2,1 1,2 0,0 1,4 2,0 3,0 0,-1 1,1-3,0-3,0 1,2-1,1 1,1 0,2-2,0 0,1-2,2 1,2 1,2 2,1-1,2 2,-1 1,-2 2,-1 2,0-2,0-2,0-3,2-1,2-2,3-1,3 0,2-1,-1 0,-1 1,-1-1,-3 1,2-1,-1 1,0-1,1 1,-1 0,0-1,-2 1,1 0,-2-1,-1 1,-3 0,0-1,-1 1,1 0,0-1,0 1,1-2,0-2,0 1,0-1,-1-1,1-1,0-2,-1-1,-1-2,-1-1,1-1,0 0,2 0,2-2,1-3,2-2,2-3,0-3,0-1,-1-1,-2 0,-4 1,-2 1,-1 0,-3 0,0 1,1 0,2 0,1 0,1 1,1-1,0-3,-2 1,0-3,-2-2,-1 0,-1-1,0 1,2 2,1-1,2-1,2-2,2 2,0-2,0 0,1 1,0 0,0-4,-1-1,1 0,-1-1,0 1,1 0,-1 0,0 0,1 0,-1 1,0 0,1-1,-1 1,-1 0,-1-1,0 1,1-2,2-4,2-2,2-2,3-1,2-4,2-3,0-2,2-3,1 1,1 1,2 3,0 2,1 2,0-2,-1-1,-1-3,0 0,1 1,-2 3,0 0,-1 2,-1 1,0 0,-1 0,0 1,4 0,1-3,2 0,-1-1,1 2,0 0,1-2,3-2,0-3,5-1,2-2,3 0,0-2,-1 3,1 0,0 0,2 3,-1-1,0 3,-2 3,1 2,1 1,1 0,0 1,1-1,-2 2,-1 2,0 3,0 2,1 2,1 0,1 1,0 0,0 3,1 0,0-1,0 2,1 3,1-1,1 1,1 1,-1 4,-1 3,-1 4,-1 3,0 1,0 2,-2 2,-2 3,-2 2,-2 5,0 4,1 3,-3 3,-2 1,-3 4,0 2,1 4,1 1,-1 2,-1 0,-1 1,-1 0,-1 2,-1 3,2 2,1 0,3 1,1-1,1 0,1 1,0 1,1 1,0 1,1-2,1 0,-1 0,-1 1,-2 0,2 1,-2 1,-1-1,-2 1,-3-1,0 3,-2 1,-2 1,-2 1,0 1,-2 1,-2 3,-2-2,-1-1,-1-1,-1 0,1 0,0 1,1-1,1-1,0-1,1 0,-2 2,0-1,0 2,0 1,0 1,1 4,0 1,1 2,-1 4,1-1,-2-1,-2-2,-2-1,-1-1,-2-2,-1 1,1-2,-2 1,1 0,-1-3,-3 0,0 1,0-1,-3 2,0 0,-1 1,-1-1,-1 1,-3-2,-2 0,-2-1,-1-1,0-2,-1-2,1 0,-1-1,0 0,0 0,1 1,-1 1,1 1,0 1,0 0,-1-1,1 1,-1 1,1 0,0-3,0-1,-1-2,1-2,-1 1,1-2,0-1,0-4,-1 0,1-2,-2 2,-1-2,-1 1,0 0,-1-2,-1-1,-2-1,0 2,0-1,1 0,-1-1,0 0,-1 1,1 1,1 1,1 0,0 1,-1 3,2-1,-1-2,-1 0,-1 0,-1 0,2 0,0-1,-1-2,0-1,-1 1,0 2,0 1,-1 1,0 2,1-2,-1 2,0-2,0 1,0-1,1 0,-1-1,0 1,1 1,1 2,2 1,0 1,0-2,-1 0,1 0,0-1,-2-1,1-1,-2 1,0 0,1 1,2 0,0 0,0 0,1 0,-1-2,-1-3,0-1,-2 0,0 3,0 0,-1-2,0 0,0-2,1 0,-1-1,0-1,-1 1,-3-3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03T17:16:57.491"/>
    </inkml:context>
    <inkml:brush xml:id="br0">
      <inkml:brushProperty name="width" value="0.1" units="cm"/>
      <inkml:brushProperty name="height" value="0.6" units="cm"/>
      <inkml:brushProperty name="color" value="#333333"/>
      <inkml:brushProperty name="ignorePressure" value="1"/>
      <inkml:brushProperty name="inkEffects" value="pencil"/>
    </inkml:brush>
  </inkml:definitions>
  <inkml:trace contextRef="#ctx0" brushRef="#br0">1775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85E7-C755-427D-BEB8-30FD397FEE19}" type="datetimeFigureOut">
              <a:rPr lang="fr-CA" smtClean="0"/>
              <a:t>2024-01-20</a:t>
            </a:fld>
            <a:endParaRPr lang="fr-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9BC66-3363-40B8-B345-F340A53458A2}" type="slidenum">
              <a:rPr lang="fr-CA" smtClean="0"/>
              <a:t>‹N°›</a:t>
            </a:fld>
            <a:endParaRPr lang="fr-CA"/>
          </a:p>
        </p:txBody>
      </p:sp>
    </p:spTree>
    <p:extLst>
      <p:ext uri="{BB962C8B-B14F-4D97-AF65-F5344CB8AC3E}">
        <p14:creationId xmlns:p14="http://schemas.microsoft.com/office/powerpoint/2010/main" val="325901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ollev.com/adeptbook215?_ga=2.62976239.1139875840.1616249774-1583474693.1616249774"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https://www.polleverywhere.com/profile/coverage_area" TargetMode="External"/><Relationship Id="rId4" Type="http://schemas.openxmlformats.org/officeDocument/2006/relationships/hyperlink" Target="https://www.polleverywhere.com/profile/edit"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www.atlassian.com/git/tutorials/install-gi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youtube.com/watch?v=ggoUsyxyBrA"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astah.net/support/set-student-license/?utm_medium=email&amp;_hsmi=91720472&amp;_hsenc=p2ANqtz-98rmQFpx4P2GWxuUQV5k1uh5FwhcIZ0G_VWWM3f01MBZDu2KTip6BjHflz5ST4TJ3HN3oL5YhZJ6SImB9qrcLxBekHlw&amp;utm_content=91720472&amp;utm_source=hs_automation#se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imafoodboat.com/fr/user-stories-definition-et-criteres-dacceptation-dans-les-methodologies-agiles-yodiz-project-management-blog/"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avenir-condominium.com/fr/comment-ecrire-des-criteres-dacceptation-exemples-et-bonnes-pratique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indent="-457200" algn="just">
              <a:buFontTx/>
              <a:buChar char="-"/>
            </a:pPr>
            <a:r>
              <a:rPr lang="fr-CA" sz="2000" dirty="0"/>
              <a:t>Participer aux sondages et questionnaires: </a:t>
            </a:r>
          </a:p>
          <a:p>
            <a:pPr marL="1371600" lvl="2" indent="-457200" algn="just">
              <a:buFontTx/>
              <a:buChar char="-"/>
            </a:pPr>
            <a:r>
              <a:rPr lang="fr-CA" sz="2000" dirty="0"/>
              <a:t>Web( Ordinateur/tablette/téléphone) Accéder au lien suivant: </a:t>
            </a:r>
            <a:r>
              <a:rPr lang="en-CA" sz="2000" b="0" i="0" u="none" strike="noStrike" dirty="0">
                <a:solidFill>
                  <a:srgbClr val="007ACC"/>
                </a:solidFill>
                <a:effectLst/>
                <a:latin typeface="Source Sans Pro" panose="020B0503030403020204" pitchFamily="34" charset="0"/>
                <a:hlinkClick r:id="rId3"/>
              </a:rPr>
              <a:t>PollEv.com/adeptbook215</a:t>
            </a:r>
            <a:r>
              <a:rPr lang="en-CA" sz="2000" b="0" i="0" dirty="0">
                <a:solidFill>
                  <a:srgbClr val="0F172A"/>
                </a:solidFill>
                <a:effectLst/>
                <a:latin typeface="Source Sans Pro" panose="020B0503030403020204" pitchFamily="34" charset="0"/>
              </a:rPr>
              <a:t>,</a:t>
            </a:r>
            <a:r>
              <a:rPr lang="fr-CA" sz="2000" dirty="0"/>
              <a:t> </a:t>
            </a:r>
          </a:p>
          <a:p>
            <a:pPr marL="1371600" lvl="2" indent="-457200" algn="just">
              <a:buFontTx/>
              <a:buChar char="-"/>
            </a:pPr>
            <a:r>
              <a:rPr lang="fr-CA" sz="2000" dirty="0"/>
              <a:t>Envoyer le texte suivant </a:t>
            </a:r>
            <a:r>
              <a:rPr lang="en-CA" sz="2000" b="0" i="0" u="none" strike="noStrike" dirty="0">
                <a:solidFill>
                  <a:srgbClr val="007ACC"/>
                </a:solidFill>
                <a:effectLst/>
                <a:latin typeface="Source Sans Pro" panose="020B0503030403020204" pitchFamily="34" charset="0"/>
                <a:hlinkClick r:id="rId4"/>
              </a:rPr>
              <a:t>ADEPTBOOK215</a:t>
            </a:r>
            <a:r>
              <a:rPr lang="en-CA" sz="2000" b="0" i="0" dirty="0">
                <a:solidFill>
                  <a:srgbClr val="0F172A"/>
                </a:solidFill>
                <a:effectLst/>
                <a:latin typeface="Source Sans Pro" panose="020B0503030403020204" pitchFamily="34" charset="0"/>
              </a:rPr>
              <a:t> au </a:t>
            </a:r>
            <a:r>
              <a:rPr lang="fr-CA" sz="2000" b="0" i="0" dirty="0">
                <a:solidFill>
                  <a:srgbClr val="0F172A"/>
                </a:solidFill>
                <a:effectLst/>
                <a:latin typeface="Source Sans Pro" panose="020B0503030403020204" pitchFamily="34" charset="0"/>
              </a:rPr>
              <a:t>numéro</a:t>
            </a:r>
            <a:r>
              <a:rPr lang="en-CA" sz="2000" b="0" i="0" dirty="0">
                <a:solidFill>
                  <a:srgbClr val="0F172A"/>
                </a:solidFill>
                <a:effectLst/>
                <a:latin typeface="Source Sans Pro" panose="020B0503030403020204" pitchFamily="34" charset="0"/>
              </a:rPr>
              <a:t> </a:t>
            </a:r>
            <a:r>
              <a:rPr lang="en-CA" sz="2000" b="0" i="0" u="none" strike="noStrike" dirty="0">
                <a:solidFill>
                  <a:srgbClr val="007ACC"/>
                </a:solidFill>
                <a:effectLst/>
                <a:latin typeface="Source Sans Pro" panose="020B0503030403020204" pitchFamily="34" charset="0"/>
                <a:hlinkClick r:id="rId5"/>
              </a:rPr>
              <a:t>37607</a:t>
            </a:r>
            <a:r>
              <a:rPr lang="en-CA" sz="2000" b="0" i="0" dirty="0">
                <a:solidFill>
                  <a:srgbClr val="0F172A"/>
                </a:solidFill>
                <a:effectLst/>
                <a:latin typeface="Source Sans Pro" panose="020B0503030403020204" pitchFamily="34" charset="0"/>
              </a:rPr>
              <a:t> </a:t>
            </a:r>
            <a:r>
              <a:rPr lang="fr-CA" sz="2000" b="0" i="0" dirty="0">
                <a:solidFill>
                  <a:srgbClr val="0F172A"/>
                </a:solidFill>
                <a:effectLst/>
                <a:latin typeface="Source Sans Pro" panose="020B0503030403020204" pitchFamily="34" charset="0"/>
              </a:rPr>
              <a:t>pour joindre la session et après répondre aux questions en choisissant </a:t>
            </a:r>
            <a:r>
              <a:rPr lang="fr-CA" sz="2000" dirty="0">
                <a:solidFill>
                  <a:srgbClr val="0F172A"/>
                </a:solidFill>
                <a:latin typeface="Source Sans Pro" panose="020B0503030403020204" pitchFamily="34" charset="0"/>
              </a:rPr>
              <a:t>1,2,3 ou 4. </a:t>
            </a:r>
          </a:p>
          <a:p>
            <a:pPr marL="457200" indent="-457200" algn="just">
              <a:buFontTx/>
              <a:buChar char="-"/>
            </a:pPr>
            <a:r>
              <a:rPr lang="fr-CA" sz="2000" dirty="0"/>
              <a:t>Constituer des groupes de ~ 4 participants pour travailler sur une étude de cas.</a:t>
            </a:r>
          </a:p>
          <a:p>
            <a:pPr marL="914400" lvl="1" indent="-457200" algn="just">
              <a:buFontTx/>
              <a:buChar char="-"/>
            </a:pPr>
            <a:r>
              <a:rPr lang="en-CA" sz="2000" b="0" i="0" u="none" strike="noStrike" dirty="0">
                <a:solidFill>
                  <a:srgbClr val="007ACC"/>
                </a:solidFill>
                <a:effectLst/>
                <a:latin typeface="Source Sans Pro" panose="020B0503030403020204" pitchFamily="34" charset="0"/>
                <a:hlinkClick r:id="rId3"/>
              </a:rPr>
              <a:t>PollEv.com/adeptbook215</a:t>
            </a:r>
            <a:endParaRPr lang="fr-CA" sz="2000" dirty="0"/>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a:t>
            </a:fld>
            <a:endParaRPr lang="fr-CA"/>
          </a:p>
        </p:txBody>
      </p:sp>
    </p:spTree>
    <p:extLst>
      <p:ext uri="{BB962C8B-B14F-4D97-AF65-F5344CB8AC3E}">
        <p14:creationId xmlns:p14="http://schemas.microsoft.com/office/powerpoint/2010/main" val="426283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CA" dirty="0">
                <a:hlinkClick r:id="rId3"/>
              </a:rPr>
              <a:t>Git for Windows</a:t>
            </a:r>
            <a:endParaRPr lang="en-CA" dirty="0"/>
          </a:p>
          <a:p>
            <a:r>
              <a:rPr lang="sv-SE" dirty="0">
                <a:hlinkClick r:id="rId4"/>
              </a:rPr>
              <a:t>Install Git | Atlassian Git Tutorial</a:t>
            </a:r>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17</a:t>
            </a:fld>
            <a:endParaRPr lang="fr-CA"/>
          </a:p>
        </p:txBody>
      </p:sp>
    </p:spTree>
    <p:extLst>
      <p:ext uri="{BB962C8B-B14F-4D97-AF65-F5344CB8AC3E}">
        <p14:creationId xmlns:p14="http://schemas.microsoft.com/office/powerpoint/2010/main" val="975355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just">
              <a:buFont typeface="Arial" panose="020B0604020202020204" pitchFamily="34" charset="0"/>
              <a:buChar char="•"/>
            </a:pPr>
            <a:r>
              <a:rPr lang="fr-FR" b="1" i="0" dirty="0">
                <a:solidFill>
                  <a:srgbClr val="00171F"/>
                </a:solidFill>
                <a:effectLst/>
                <a:latin typeface="Roboto" panose="02000000000000000000" pitchFamily="2" charset="0"/>
              </a:rPr>
              <a:t>31,1%</a:t>
            </a:r>
            <a:r>
              <a:rPr lang="fr-FR" b="0" i="0" dirty="0">
                <a:solidFill>
                  <a:srgbClr val="00171F"/>
                </a:solidFill>
                <a:effectLst/>
                <a:latin typeface="Roboto" panose="02000000000000000000" pitchFamily="2" charset="0"/>
              </a:rPr>
              <a:t> d’entre eux sont </a:t>
            </a:r>
            <a:r>
              <a:rPr lang="fr-FR" b="1" i="0" dirty="0">
                <a:solidFill>
                  <a:srgbClr val="00171F"/>
                </a:solidFill>
                <a:effectLst/>
                <a:latin typeface="Roboto" panose="02000000000000000000" pitchFamily="2" charset="0"/>
              </a:rPr>
              <a:t>stoppés</a:t>
            </a:r>
            <a:r>
              <a:rPr lang="fr-FR" b="0" i="0" dirty="0">
                <a:solidFill>
                  <a:srgbClr val="00171F"/>
                </a:solidFill>
                <a:effectLst/>
                <a:latin typeface="Roboto" panose="02000000000000000000" pitchFamily="2" charset="0"/>
              </a:rPr>
              <a:t> en cours de route et ne sont donc jamais déployés. Le </a:t>
            </a:r>
            <a:r>
              <a:rPr lang="fr-FR" b="0" i="0" dirty="0" err="1">
                <a:solidFill>
                  <a:srgbClr val="00171F"/>
                </a:solidFill>
                <a:effectLst/>
                <a:latin typeface="Roboto" panose="02000000000000000000" pitchFamily="2" charset="0"/>
              </a:rPr>
              <a:t>Standish</a:t>
            </a:r>
            <a:r>
              <a:rPr lang="fr-FR" b="0" i="0" dirty="0">
                <a:solidFill>
                  <a:srgbClr val="00171F"/>
                </a:solidFill>
                <a:effectLst/>
                <a:latin typeface="Roboto" panose="02000000000000000000" pitchFamily="2" charset="0"/>
              </a:rPr>
              <a:t> Group estime par exemple que les entreprises et agences gouvernementales américaines auraient perdu 81 milliards de dollars en 2015, rien que pour couvrir le coût de ces projets annulés !</a:t>
            </a:r>
          </a:p>
          <a:p>
            <a:pPr algn="just">
              <a:buFont typeface="Arial" panose="020B0604020202020204" pitchFamily="34" charset="0"/>
              <a:buChar char="•"/>
            </a:pPr>
            <a:r>
              <a:rPr lang="fr-FR" b="0" i="0" dirty="0">
                <a:solidFill>
                  <a:srgbClr val="00171F"/>
                </a:solidFill>
                <a:effectLst/>
                <a:latin typeface="Roboto" panose="02000000000000000000" pitchFamily="2" charset="0"/>
              </a:rPr>
              <a:t>A côté de cela, </a:t>
            </a:r>
            <a:r>
              <a:rPr lang="fr-FR" b="1" i="0" dirty="0">
                <a:solidFill>
                  <a:srgbClr val="00171F"/>
                </a:solidFill>
                <a:effectLst/>
                <a:latin typeface="Roboto" panose="02000000000000000000" pitchFamily="2" charset="0"/>
              </a:rPr>
              <a:t>52,7%</a:t>
            </a:r>
            <a:r>
              <a:rPr lang="fr-FR" b="0" i="0" dirty="0">
                <a:solidFill>
                  <a:srgbClr val="00171F"/>
                </a:solidFill>
                <a:effectLst/>
                <a:latin typeface="Roboto" panose="02000000000000000000" pitchFamily="2" charset="0"/>
              </a:rPr>
              <a:t> des projets </a:t>
            </a:r>
            <a:r>
              <a:rPr lang="fr-FR" b="1" i="0" dirty="0">
                <a:solidFill>
                  <a:srgbClr val="00171F"/>
                </a:solidFill>
                <a:effectLst/>
                <a:latin typeface="Roboto" panose="02000000000000000000" pitchFamily="2" charset="0"/>
              </a:rPr>
              <a:t>dépassent</a:t>
            </a:r>
            <a:r>
              <a:rPr lang="fr-FR" b="0" i="0" dirty="0">
                <a:solidFill>
                  <a:srgbClr val="00171F"/>
                </a:solidFill>
                <a:effectLst/>
                <a:latin typeface="Roboto" panose="02000000000000000000" pitchFamily="2" charset="0"/>
              </a:rPr>
              <a:t> de 189% leurs prévisions budgétaires, et bien davantage si l’on tient compte du coût des opportunités perdues. Au coût des projets annulés, il faudrait donc ajouter 59 milliards de dollars US correspondant aux surcoûts des projets déployés.</a:t>
            </a:r>
          </a:p>
          <a:p>
            <a:pPr algn="just">
              <a:buFont typeface="Arial" panose="020B0604020202020204" pitchFamily="34" charset="0"/>
              <a:buChar char="•"/>
            </a:pPr>
            <a:r>
              <a:rPr lang="fr-FR" b="0" i="0" dirty="0">
                <a:solidFill>
                  <a:srgbClr val="00171F"/>
                </a:solidFill>
                <a:effectLst/>
                <a:latin typeface="Roboto" panose="02000000000000000000" pitchFamily="2" charset="0"/>
              </a:rPr>
              <a:t>Enfin, pour terminer sur une note positive, il existe tout-de-même des projets informatiques qui finissent dans les clous du point de vue du budget et des délais. Oui, mais… ils ne sont en moyenne que 16,2% à réussir ce challenge – les grandes entreprises atteignant d’ailleurs avec peine le seuil des 9%.</a:t>
            </a: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19</a:t>
            </a:fld>
            <a:endParaRPr lang="fr-CA"/>
          </a:p>
        </p:txBody>
      </p:sp>
    </p:spTree>
    <p:extLst>
      <p:ext uri="{BB962C8B-B14F-4D97-AF65-F5344CB8AC3E}">
        <p14:creationId xmlns:p14="http://schemas.microsoft.com/office/powerpoint/2010/main" val="2955063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Un </a:t>
            </a:r>
            <a:r>
              <a:rPr lang="en-CA" dirty="0" err="1"/>
              <a:t>produit</a:t>
            </a:r>
            <a:r>
              <a:rPr lang="en-CA" dirty="0"/>
              <a:t> </a:t>
            </a:r>
            <a:r>
              <a:rPr lang="en-CA" dirty="0" err="1"/>
              <a:t>est</a:t>
            </a:r>
            <a:r>
              <a:rPr lang="en-CA" dirty="0"/>
              <a:t> un </a:t>
            </a:r>
            <a:r>
              <a:rPr lang="en-CA" dirty="0" err="1"/>
              <a:t>objet</a:t>
            </a:r>
            <a:r>
              <a:rPr lang="en-CA" dirty="0"/>
              <a:t> quantifiable, </a:t>
            </a:r>
            <a:r>
              <a:rPr lang="en-CA" dirty="0" err="1"/>
              <a:t>pouvant</a:t>
            </a:r>
            <a:r>
              <a:rPr lang="en-CA" dirty="0"/>
              <a:t> </a:t>
            </a:r>
            <a:r>
              <a:rPr lang="en-CA" dirty="0" err="1"/>
              <a:t>aussi</a:t>
            </a:r>
            <a:r>
              <a:rPr lang="en-CA" dirty="0"/>
              <a:t> bien </a:t>
            </a:r>
            <a:r>
              <a:rPr lang="en-CA" dirty="0" err="1"/>
              <a:t>etre</a:t>
            </a:r>
            <a:r>
              <a:rPr lang="en-CA" dirty="0"/>
              <a:t> un </a:t>
            </a:r>
            <a:r>
              <a:rPr lang="en-CA" dirty="0" err="1"/>
              <a:t>produit</a:t>
            </a:r>
            <a:r>
              <a:rPr lang="en-CA" dirty="0"/>
              <a:t> final </a:t>
            </a:r>
            <a:r>
              <a:rPr lang="en-CA" dirty="0" err="1"/>
              <a:t>qu’un</a:t>
            </a:r>
            <a:r>
              <a:rPr lang="en-CA" dirty="0"/>
              <a:t> </a:t>
            </a:r>
            <a:r>
              <a:rPr lang="en-CA" dirty="0" err="1"/>
              <a:t>composant</a:t>
            </a:r>
            <a:r>
              <a:rPr lang="en-CA" dirty="0"/>
              <a:t>, la gestion du </a:t>
            </a:r>
            <a:r>
              <a:rPr lang="en-CA" dirty="0" err="1"/>
              <a:t>produit</a:t>
            </a:r>
            <a:r>
              <a:rPr lang="en-CA" dirty="0"/>
              <a:t> suppose </a:t>
            </a:r>
            <a:r>
              <a:rPr lang="en-CA" dirty="0" err="1"/>
              <a:t>l’integration</a:t>
            </a:r>
            <a:r>
              <a:rPr lang="en-CA" dirty="0"/>
              <a:t> de </a:t>
            </a:r>
            <a:r>
              <a:rPr lang="en-CA" dirty="0" err="1"/>
              <a:t>personnes</a:t>
            </a:r>
            <a:r>
              <a:rPr lang="en-CA" dirty="0"/>
              <a:t>, de </a:t>
            </a:r>
            <a:r>
              <a:rPr lang="en-CA" dirty="0" err="1"/>
              <a:t>donnees</a:t>
            </a:r>
            <a:r>
              <a:rPr lang="en-CA" dirty="0"/>
              <a:t>, de </a:t>
            </a:r>
            <a:r>
              <a:rPr lang="en-CA" dirty="0" err="1"/>
              <a:t>processus</a:t>
            </a:r>
            <a:r>
              <a:rPr lang="en-CA" dirty="0"/>
              <a:t> et de systems </a:t>
            </a:r>
            <a:r>
              <a:rPr lang="en-CA" dirty="0" err="1"/>
              <a:t>en</a:t>
            </a:r>
            <a:r>
              <a:rPr lang="en-CA" dirty="0"/>
              <a:t> </a:t>
            </a:r>
            <a:r>
              <a:rPr lang="fr-CA" dirty="0"/>
              <a:t>vue</a:t>
            </a:r>
            <a:r>
              <a:rPr lang="en-CA" dirty="0"/>
              <a:t> de </a:t>
            </a:r>
            <a:r>
              <a:rPr lang="en-CA" dirty="0" err="1"/>
              <a:t>creer</a:t>
            </a:r>
            <a:r>
              <a:rPr lang="en-CA" dirty="0"/>
              <a:t>, de </a:t>
            </a:r>
            <a:r>
              <a:rPr lang="en-CA" dirty="0" err="1"/>
              <a:t>maintenir</a:t>
            </a:r>
            <a:r>
              <a:rPr lang="en-CA" dirty="0"/>
              <a:t> et de developer un </a:t>
            </a:r>
            <a:r>
              <a:rPr lang="en-CA" dirty="0" err="1"/>
              <a:t>produit</a:t>
            </a:r>
            <a:r>
              <a:rPr lang="en-CA" dirty="0"/>
              <a:t> </a:t>
            </a:r>
            <a:r>
              <a:rPr lang="en-CA" dirty="0" err="1"/>
              <a:t>ou</a:t>
            </a:r>
            <a:r>
              <a:rPr lang="en-CA" dirty="0"/>
              <a:t> un service tout au long de son cycle de vie.  </a:t>
            </a:r>
          </a:p>
          <a:p>
            <a:endParaRPr lang="en-CA" dirty="0"/>
          </a:p>
          <a:p>
            <a:pPr>
              <a:lnSpc>
                <a:spcPct val="107000"/>
              </a:lnSpc>
              <a:spcAft>
                <a:spcPts val="800"/>
              </a:spcAft>
              <a:tabLst>
                <a:tab pos="774700" algn="l"/>
              </a:tabLst>
            </a:pPr>
            <a:r>
              <a:rPr lang="fr-FR" sz="1200" dirty="0">
                <a:effectLst/>
                <a:latin typeface="Calibri" panose="020F0502020204030204" pitchFamily="34" charset="0"/>
                <a:ea typeface="Calibri" panose="020F0502020204030204" pitchFamily="34" charset="0"/>
                <a:cs typeface="Times New Roman" panose="02020603050405020304" pitchFamily="18" charset="0"/>
              </a:rPr>
              <a:t>Cycle de vie du produit et une série de phase qui représente l'évolution d'un produit, du lancement jusqu'à son retrait du marché, en passant par la livraison, la croissance et la maturité.</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774700" algn="l"/>
              </a:tabLst>
            </a:pPr>
            <a:r>
              <a:rPr lang="fr-FR" sz="1200" dirty="0">
                <a:effectLst/>
                <a:latin typeface="Calibri" panose="020F0502020204030204" pitchFamily="34" charset="0"/>
                <a:ea typeface="Calibri" panose="020F0502020204030204" pitchFamily="34" charset="0"/>
                <a:cs typeface="Times New Roman" panose="02020603050405020304" pitchFamily="18" charset="0"/>
              </a:rPr>
              <a:t>La gestion de produit la possibilité de lancer des programmes ou des projets à tout moment du cycle de vie du produit dans le but de créer de la et de l'améliorer décomposant, des fonctions des capacités données. Le produit initial peut démarrer sous la forme d'un livrable d'un programme ou d'un projet. au cours de son cycle de vie, un nouveau programme au projet peux ajouter aux améliorer les composants, des attributs ou des capacités qui crée une valeur supplémentaire pour les clients et l'organisation. Parfois, un programme peut englober le cycle de vie complet d'un produit ou d'un service afin de gérer les bénéfices et de créer de la valeur pour l'organisation de manière plus direct</a:t>
            </a:r>
            <a:endParaRPr lang="en-CA" dirty="0"/>
          </a:p>
        </p:txBody>
      </p:sp>
      <p:sp>
        <p:nvSpPr>
          <p:cNvPr id="4" name="Slide Number Placeholder 3"/>
          <p:cNvSpPr>
            <a:spLocks noGrp="1"/>
          </p:cNvSpPr>
          <p:nvPr>
            <p:ph type="sldNum" sz="quarter" idx="5"/>
          </p:nvPr>
        </p:nvSpPr>
        <p:spPr/>
        <p:txBody>
          <a:bodyPr/>
          <a:lstStyle/>
          <a:p>
            <a:fld id="{9C39BC66-3363-40B8-B345-F340A53458A2}" type="slidenum">
              <a:rPr lang="fr-CA" smtClean="0"/>
              <a:t>20</a:t>
            </a:fld>
            <a:endParaRPr lang="fr-CA"/>
          </a:p>
        </p:txBody>
      </p:sp>
    </p:spTree>
    <p:extLst>
      <p:ext uri="{BB962C8B-B14F-4D97-AF65-F5344CB8AC3E}">
        <p14:creationId xmlns:p14="http://schemas.microsoft.com/office/powerpoint/2010/main" val="1295520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modèle RUP (Rational </a:t>
            </a:r>
            <a:r>
              <a:rPr lang="fr-FR" dirty="0" err="1"/>
              <a:t>Unified</a:t>
            </a:r>
            <a:r>
              <a:rPr lang="fr-FR" dirty="0"/>
              <a:t> Process) est représentatif d’une approche combinant plusieurs modèles. Sa structure fait l’objet d’un assez large accord, notamment parmi les praticiens. Il peut être lu de la façon suivante : </a:t>
            </a:r>
          </a:p>
          <a:p>
            <a:pPr marL="342900" indent="-342900">
              <a:buFont typeface="+mj-lt"/>
              <a:buAutoNum type="arabicPeriod"/>
            </a:pPr>
            <a:r>
              <a:rPr lang="fr-FR" dirty="0"/>
              <a:t>Le cycle est constitué de quatre phases principales, que l’on retrouve globalement dans toutes les approches descendantes : </a:t>
            </a:r>
          </a:p>
          <a:p>
            <a:pPr marL="800100" lvl="1" indent="-342900">
              <a:buFont typeface="Arial" panose="020B0604020202020204" pitchFamily="34" charset="0"/>
              <a:buChar char="•"/>
            </a:pPr>
            <a:r>
              <a:rPr lang="fr-FR" dirty="0"/>
              <a:t>étude préalable (opportunité), </a:t>
            </a:r>
          </a:p>
          <a:p>
            <a:pPr marL="800100" lvl="1" indent="-342900">
              <a:buFont typeface="Arial" panose="020B0604020202020204" pitchFamily="34" charset="0"/>
              <a:buChar char="•"/>
            </a:pPr>
            <a:r>
              <a:rPr lang="fr-FR" dirty="0"/>
              <a:t>conception de la solution détaillée (élaboration), </a:t>
            </a:r>
          </a:p>
          <a:p>
            <a:pPr marL="800100" lvl="1" indent="-342900">
              <a:buFont typeface="Arial" panose="020B0604020202020204" pitchFamily="34" charset="0"/>
              <a:buChar char="•"/>
            </a:pPr>
            <a:r>
              <a:rPr lang="fr-FR" dirty="0"/>
              <a:t>développement de la solution (construction) et </a:t>
            </a:r>
          </a:p>
          <a:p>
            <a:pPr marL="800100" lvl="1" indent="-342900">
              <a:buFont typeface="Arial" panose="020B0604020202020204" pitchFamily="34" charset="0"/>
              <a:buChar char="•"/>
            </a:pPr>
            <a:r>
              <a:rPr lang="fr-FR" dirty="0"/>
              <a:t>mise en œuvre (transition). </a:t>
            </a:r>
          </a:p>
          <a:p>
            <a:pPr marL="342900" indent="-342900">
              <a:buFont typeface="+mj-lt"/>
              <a:buAutoNum type="arabicPeriod"/>
            </a:pPr>
            <a:r>
              <a:rPr lang="fr-FR" dirty="0"/>
              <a:t>Il existe six types de tâches qui, au lieu d’être affectées exclusivement à une phase, se retrouvent à des degrés divers dans chacune des phases. Par exemple, l’étude des besoins peut apparaître jusqu’à la fin du projet, mais la plus grande partie est effectuée dans les deux premières phases. L’implémentation (développement) a principalement lieu dans la phase de construction, mais on peut réaliser un prototype dès la première phase. Certaines tâches, comme la direction de projet, s’effectuent sur toute la durée du projet. </a:t>
            </a:r>
          </a:p>
          <a:p>
            <a:pPr marL="342900" indent="-342900">
              <a:buFont typeface="+mj-lt"/>
              <a:buAutoNum type="arabicPeriod"/>
            </a:pPr>
            <a:r>
              <a:rPr lang="fr-FR" dirty="0"/>
              <a:t>Certaines phases peuvent être menées de façon cyclique. Ainsi, l’élaboration se fait en deux cycles, conduisant par exemple à la production de spécifications externes (vision utilisateur) et spécifications techniques (vision développeur). La construction est itérative et incrémentale. De plus, l’ensemble du modèle représente un tour de spirale, dans le cas d’une approche globale en spiral</a:t>
            </a:r>
            <a:endParaRPr lang="en-CA" dirty="0"/>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21</a:t>
            </a:fld>
            <a:endParaRPr lang="fr-CA"/>
          </a:p>
        </p:txBody>
      </p:sp>
    </p:spTree>
    <p:extLst>
      <p:ext uri="{BB962C8B-B14F-4D97-AF65-F5344CB8AC3E}">
        <p14:creationId xmlns:p14="http://schemas.microsoft.com/office/powerpoint/2010/main" val="31244812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modèle RUP (Rational </a:t>
            </a:r>
            <a:r>
              <a:rPr lang="fr-FR" dirty="0" err="1"/>
              <a:t>Unified</a:t>
            </a:r>
            <a:r>
              <a:rPr lang="fr-FR" dirty="0"/>
              <a:t> Process) est représentatif d’une approche combinant plusieurs modèles. Sa structure fait l’objet d’un assez large accord, notamment parmi les praticiens (figure 2.17). Il peut être lu de la façon suivante : </a:t>
            </a:r>
          </a:p>
          <a:p>
            <a:pPr marL="342900" indent="-342900">
              <a:buFont typeface="+mj-lt"/>
              <a:buAutoNum type="arabicPeriod"/>
            </a:pPr>
            <a:r>
              <a:rPr lang="fr-FR" dirty="0"/>
              <a:t>Le cycle est constitué de quatre phases principales, que l’on retrouve globalement dans toutes les approches descendantes : </a:t>
            </a:r>
          </a:p>
          <a:p>
            <a:pPr marL="800100" lvl="1" indent="-342900">
              <a:buFont typeface="Arial" panose="020B0604020202020204" pitchFamily="34" charset="0"/>
              <a:buChar char="•"/>
            </a:pPr>
            <a:r>
              <a:rPr lang="fr-FR" dirty="0"/>
              <a:t>étude préalable (opportunité), </a:t>
            </a:r>
          </a:p>
          <a:p>
            <a:pPr marL="800100" lvl="1" indent="-342900">
              <a:buFont typeface="Arial" panose="020B0604020202020204" pitchFamily="34" charset="0"/>
              <a:buChar char="•"/>
            </a:pPr>
            <a:r>
              <a:rPr lang="fr-FR" dirty="0"/>
              <a:t>conception de la solution détaillée (élaboration), </a:t>
            </a:r>
          </a:p>
          <a:p>
            <a:pPr marL="800100" lvl="1" indent="-342900">
              <a:buFont typeface="Arial" panose="020B0604020202020204" pitchFamily="34" charset="0"/>
              <a:buChar char="•"/>
            </a:pPr>
            <a:r>
              <a:rPr lang="fr-FR" dirty="0"/>
              <a:t>développement de la solution (construction) et </a:t>
            </a:r>
          </a:p>
          <a:p>
            <a:pPr marL="800100" lvl="1" indent="-342900">
              <a:buFont typeface="Arial" panose="020B0604020202020204" pitchFamily="34" charset="0"/>
              <a:buChar char="•"/>
            </a:pPr>
            <a:r>
              <a:rPr lang="fr-FR" dirty="0"/>
              <a:t>mise en œuvre (transition). </a:t>
            </a:r>
          </a:p>
          <a:p>
            <a:pPr marL="342900" indent="-342900">
              <a:buFont typeface="+mj-lt"/>
              <a:buAutoNum type="arabicPeriod"/>
            </a:pPr>
            <a:r>
              <a:rPr lang="fr-FR" dirty="0"/>
              <a:t>Il existe six types de tâches qui, au lieu d’être affectées exclusivement à une phase, se retrouvent à des degrés divers dans chacune des phases. Par exemple, l’étude des besoins peut apparaître jusqu’à la fin du projet, mais la plus grande partie est effectuée dans les deux premières phases. L’implémentation (développement) a principalement lieu dans la phase de construction, mais on peut réaliser un prototype dès la première phase. Certaines tâches, comme la direction de projet, s’effectuent sur toute la durée du projet. </a:t>
            </a:r>
          </a:p>
          <a:p>
            <a:pPr marL="342900" indent="-342900">
              <a:buFont typeface="+mj-lt"/>
              <a:buAutoNum type="arabicPeriod"/>
            </a:pPr>
            <a:r>
              <a:rPr lang="fr-FR" dirty="0"/>
              <a:t>Certaines phases peuvent être menées de façon cyclique. Ainsi, l’élaboration se fait en deux cycles, conduisant par exemple à la production de spécifications externes (vision utilisateur) et spécifications techniques (vision développeur). La construction est itérative et incrémentale. De plus, l’ensemble du modèle représente un tour de spirale, dans le cas d’une approche globale en spiral</a:t>
            </a:r>
            <a:endParaRPr lang="en-CA" dirty="0"/>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22</a:t>
            </a:fld>
            <a:endParaRPr lang="fr-CA"/>
          </a:p>
        </p:txBody>
      </p:sp>
    </p:spTree>
    <p:extLst>
      <p:ext uri="{BB962C8B-B14F-4D97-AF65-F5344CB8AC3E}">
        <p14:creationId xmlns:p14="http://schemas.microsoft.com/office/powerpoint/2010/main" val="1171887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modèle RUP (Rational </a:t>
            </a:r>
            <a:r>
              <a:rPr lang="fr-FR" dirty="0" err="1"/>
              <a:t>Unified</a:t>
            </a:r>
            <a:r>
              <a:rPr lang="fr-FR" dirty="0"/>
              <a:t> Process) est représentatif d’une approche combinant plusieurs modèles. Sa structure fait l’objet d’un assez large accord, notamment parmi les praticiens (figure 2.17). Il peut être lu de la façon suivante : </a:t>
            </a:r>
          </a:p>
          <a:p>
            <a:pPr marL="342900" indent="-342900">
              <a:buFont typeface="+mj-lt"/>
              <a:buAutoNum type="arabicPeriod"/>
            </a:pPr>
            <a:r>
              <a:rPr lang="fr-FR" dirty="0"/>
              <a:t>Le cycle est constitué de quatre phases principales, que l’on retrouve globalement dans toutes les approches descendantes : </a:t>
            </a:r>
          </a:p>
          <a:p>
            <a:pPr marL="800100" lvl="1" indent="-342900">
              <a:buFont typeface="Arial" panose="020B0604020202020204" pitchFamily="34" charset="0"/>
              <a:buChar char="•"/>
            </a:pPr>
            <a:r>
              <a:rPr lang="fr-FR" dirty="0"/>
              <a:t>étude préalable (opportunité), </a:t>
            </a:r>
          </a:p>
          <a:p>
            <a:pPr marL="800100" lvl="1" indent="-342900">
              <a:buFont typeface="Arial" panose="020B0604020202020204" pitchFamily="34" charset="0"/>
              <a:buChar char="•"/>
            </a:pPr>
            <a:r>
              <a:rPr lang="fr-FR" dirty="0"/>
              <a:t>conception de la solution détaillée (élaboration), </a:t>
            </a:r>
          </a:p>
          <a:p>
            <a:pPr marL="800100" lvl="1" indent="-342900">
              <a:buFont typeface="Arial" panose="020B0604020202020204" pitchFamily="34" charset="0"/>
              <a:buChar char="•"/>
            </a:pPr>
            <a:r>
              <a:rPr lang="fr-FR" dirty="0"/>
              <a:t>développement de la solution (construction) et </a:t>
            </a:r>
          </a:p>
          <a:p>
            <a:pPr marL="800100" lvl="1" indent="-342900">
              <a:buFont typeface="Arial" panose="020B0604020202020204" pitchFamily="34" charset="0"/>
              <a:buChar char="•"/>
            </a:pPr>
            <a:r>
              <a:rPr lang="fr-FR" dirty="0"/>
              <a:t>mise en œuvre (transition). </a:t>
            </a:r>
          </a:p>
          <a:p>
            <a:pPr marL="342900" indent="-342900">
              <a:buFont typeface="+mj-lt"/>
              <a:buAutoNum type="arabicPeriod"/>
            </a:pPr>
            <a:r>
              <a:rPr lang="fr-FR" dirty="0"/>
              <a:t>Il existe six types de tâches qui, au lieu d’être affectées exclusivement à une phase, se retrouvent à des degrés divers dans chacune des phases. Par exemple, l’étude des besoins peut apparaître jusqu’à la fin du projet, mais la plus grande partie est effectuée dans les deux premières phases. L’implémentation (développement) a principalement lieu dans la phase de construction, mais on peut réaliser un prototype dès la première phase. Certaines tâches, comme la direction de projet, s’effectuent sur toute la durée du projet. </a:t>
            </a:r>
          </a:p>
          <a:p>
            <a:pPr marL="342900" indent="-342900">
              <a:buFont typeface="+mj-lt"/>
              <a:buAutoNum type="arabicPeriod"/>
            </a:pPr>
            <a:r>
              <a:rPr lang="fr-FR" dirty="0"/>
              <a:t>Certaines phases peuvent être menées de façon cyclique. Ainsi, l’élaboration se fait en deux cycles, conduisant par exemple à la production de spécifications externes (vision utilisateur) et spécifications techniques (vision développeur). La construction est itérative et incrémentale. De plus, l’ensemble du modèle représente un tour de spirale, dans le cas d’une approche globale en spiral</a:t>
            </a:r>
            <a:endParaRPr lang="en-CA" dirty="0"/>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23</a:t>
            </a:fld>
            <a:endParaRPr lang="fr-CA"/>
          </a:p>
        </p:txBody>
      </p:sp>
    </p:spTree>
    <p:extLst>
      <p:ext uri="{BB962C8B-B14F-4D97-AF65-F5344CB8AC3E}">
        <p14:creationId xmlns:p14="http://schemas.microsoft.com/office/powerpoint/2010/main" val="5972650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modèle RUP (Rational </a:t>
            </a:r>
            <a:r>
              <a:rPr lang="fr-FR" dirty="0" err="1"/>
              <a:t>Unified</a:t>
            </a:r>
            <a:r>
              <a:rPr lang="fr-FR" dirty="0"/>
              <a:t> Process) est représentatif d’une approche combinant plusieurs modèles. Sa structure fait l’objet d’un assez large accord, notamment parmi les praticiens (figure 2.17). Il peut être lu de la façon suivante : </a:t>
            </a:r>
          </a:p>
          <a:p>
            <a:pPr marL="342900" indent="-342900">
              <a:buFont typeface="+mj-lt"/>
              <a:buAutoNum type="arabicPeriod"/>
            </a:pPr>
            <a:r>
              <a:rPr lang="fr-FR" dirty="0"/>
              <a:t>Le cycle est constitué de quatre phases principales, que l’on retrouve globalement dans toutes les approches descendantes : </a:t>
            </a:r>
          </a:p>
          <a:p>
            <a:pPr marL="800100" lvl="1" indent="-342900">
              <a:buFont typeface="Arial" panose="020B0604020202020204" pitchFamily="34" charset="0"/>
              <a:buChar char="•"/>
            </a:pPr>
            <a:r>
              <a:rPr lang="fr-FR" dirty="0"/>
              <a:t>étude préalable (opportunité), </a:t>
            </a:r>
          </a:p>
          <a:p>
            <a:pPr marL="800100" lvl="1" indent="-342900">
              <a:buFont typeface="Arial" panose="020B0604020202020204" pitchFamily="34" charset="0"/>
              <a:buChar char="•"/>
            </a:pPr>
            <a:r>
              <a:rPr lang="fr-FR" dirty="0"/>
              <a:t>conception de la solution détaillée (élaboration), </a:t>
            </a:r>
          </a:p>
          <a:p>
            <a:pPr marL="800100" lvl="1" indent="-342900">
              <a:buFont typeface="Arial" panose="020B0604020202020204" pitchFamily="34" charset="0"/>
              <a:buChar char="•"/>
            </a:pPr>
            <a:r>
              <a:rPr lang="fr-FR" dirty="0"/>
              <a:t>développement de la solution (construction) et </a:t>
            </a:r>
          </a:p>
          <a:p>
            <a:pPr marL="800100" lvl="1" indent="-342900">
              <a:buFont typeface="Arial" panose="020B0604020202020204" pitchFamily="34" charset="0"/>
              <a:buChar char="•"/>
            </a:pPr>
            <a:r>
              <a:rPr lang="fr-FR" dirty="0"/>
              <a:t>mise en œuvre (transition). </a:t>
            </a:r>
          </a:p>
          <a:p>
            <a:pPr marL="342900" indent="-342900">
              <a:buFont typeface="+mj-lt"/>
              <a:buAutoNum type="arabicPeriod"/>
            </a:pPr>
            <a:r>
              <a:rPr lang="fr-FR" dirty="0"/>
              <a:t>Il existe six types de tâches qui, au lieu d’être affectées exclusivement à une phase, se retrouvent à des degrés divers dans chacune des phases. Par exemple, l’étude des besoins peut apparaître jusqu’à la fin du projet, mais la plus grande partie est effectuée dans les deux premières phases. L’implémentation (développement) a principalement lieu dans la phase de construction, mais on peut réaliser un prototype dès la première phase. Certaines tâches, comme la direction de projet, s’effectuent sur toute la durée du projet. </a:t>
            </a:r>
          </a:p>
          <a:p>
            <a:pPr marL="342900" indent="-342900">
              <a:buFont typeface="+mj-lt"/>
              <a:buAutoNum type="arabicPeriod"/>
            </a:pPr>
            <a:r>
              <a:rPr lang="fr-FR" dirty="0"/>
              <a:t>Certaines phases peuvent être menées de façon cyclique. Ainsi, l’élaboration se fait en deux cycles, conduisant par exemple à la production de spécifications externes (vision utilisateur) et spécifications techniques (vision développeur). La construction est itérative et incrémentale. De plus, l’ensemble du modèle représente un tour de spirale, dans le cas d’une approche globale en spiral</a:t>
            </a:r>
            <a:endParaRPr lang="en-CA" dirty="0"/>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24</a:t>
            </a:fld>
            <a:endParaRPr lang="fr-CA"/>
          </a:p>
        </p:txBody>
      </p:sp>
    </p:spTree>
    <p:extLst>
      <p:ext uri="{BB962C8B-B14F-4D97-AF65-F5344CB8AC3E}">
        <p14:creationId xmlns:p14="http://schemas.microsoft.com/office/powerpoint/2010/main" val="2530523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modèle RUP (Rational </a:t>
            </a:r>
            <a:r>
              <a:rPr lang="fr-FR" dirty="0" err="1"/>
              <a:t>Unified</a:t>
            </a:r>
            <a:r>
              <a:rPr lang="fr-FR" dirty="0"/>
              <a:t> Process) est représentatif d’une approche combinant plusieurs modèles. Sa structure fait l’objet d’un assez large accord, notamment parmi les praticiens (figure 2.17). Il peut être lu de la façon suivante : </a:t>
            </a:r>
          </a:p>
          <a:p>
            <a:pPr marL="342900" indent="-342900">
              <a:buFont typeface="+mj-lt"/>
              <a:buAutoNum type="arabicPeriod"/>
            </a:pPr>
            <a:r>
              <a:rPr lang="fr-FR" dirty="0"/>
              <a:t>Le cycle est constitué de quatre phases principales, que l’on retrouve globalement dans toutes les approches descendantes : </a:t>
            </a:r>
          </a:p>
          <a:p>
            <a:pPr marL="800100" lvl="1" indent="-342900">
              <a:buFont typeface="Arial" panose="020B0604020202020204" pitchFamily="34" charset="0"/>
              <a:buChar char="•"/>
            </a:pPr>
            <a:r>
              <a:rPr lang="fr-FR" dirty="0"/>
              <a:t>étude préalable (opportunité), </a:t>
            </a:r>
          </a:p>
          <a:p>
            <a:pPr marL="800100" lvl="1" indent="-342900">
              <a:buFont typeface="Arial" panose="020B0604020202020204" pitchFamily="34" charset="0"/>
              <a:buChar char="•"/>
            </a:pPr>
            <a:r>
              <a:rPr lang="fr-FR" dirty="0"/>
              <a:t>conception de la solution détaillée (élaboration), </a:t>
            </a:r>
          </a:p>
          <a:p>
            <a:pPr marL="800100" lvl="1" indent="-342900">
              <a:buFont typeface="Arial" panose="020B0604020202020204" pitchFamily="34" charset="0"/>
              <a:buChar char="•"/>
            </a:pPr>
            <a:r>
              <a:rPr lang="fr-FR" dirty="0"/>
              <a:t>développement de la solution (construction) et </a:t>
            </a:r>
          </a:p>
          <a:p>
            <a:pPr marL="800100" lvl="1" indent="-342900">
              <a:buFont typeface="Arial" panose="020B0604020202020204" pitchFamily="34" charset="0"/>
              <a:buChar char="•"/>
            </a:pPr>
            <a:r>
              <a:rPr lang="fr-FR" dirty="0"/>
              <a:t>mise en œuvre (transition). </a:t>
            </a:r>
          </a:p>
          <a:p>
            <a:pPr marL="342900" indent="-342900">
              <a:buFont typeface="+mj-lt"/>
              <a:buAutoNum type="arabicPeriod"/>
            </a:pPr>
            <a:r>
              <a:rPr lang="fr-FR" dirty="0"/>
              <a:t>Il existe six types de tâches qui, au lieu d’être affectées exclusivement à une phase, se retrouvent à des degrés divers dans chacune des phases. Par exemple, l’étude des besoins peut apparaître jusqu’à la fin du projet, mais la plus grande partie est effectuée dans les deux premières phases. L’implémentation (développement) a principalement lieu dans la phase de construction, mais on peut réaliser un prototype dès la première phase. Certaines tâches, comme la direction de projet, s’effectuent sur toute la durée du projet. </a:t>
            </a:r>
          </a:p>
          <a:p>
            <a:pPr marL="342900" indent="-342900">
              <a:buFont typeface="+mj-lt"/>
              <a:buAutoNum type="arabicPeriod"/>
            </a:pPr>
            <a:r>
              <a:rPr lang="fr-FR" dirty="0"/>
              <a:t>Certaines phases peuvent être menées de façon cyclique. Ainsi, l’élaboration se fait en deux cycles, conduisant par exemple à la production de spécifications externes (vision utilisateur) et spécifications techniques (vision développeur). La construction est itérative et incrémentale. De plus, l’ensemble du modèle représente un tour de spirale, dans le cas d’une approche globale en spiral</a:t>
            </a:r>
            <a:endParaRPr lang="en-CA" dirty="0"/>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25</a:t>
            </a:fld>
            <a:endParaRPr lang="fr-CA"/>
          </a:p>
        </p:txBody>
      </p:sp>
    </p:spTree>
    <p:extLst>
      <p:ext uri="{BB962C8B-B14F-4D97-AF65-F5344CB8AC3E}">
        <p14:creationId xmlns:p14="http://schemas.microsoft.com/office/powerpoint/2010/main" val="4083947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modèle RUP (Rational </a:t>
            </a:r>
            <a:r>
              <a:rPr lang="fr-FR" dirty="0" err="1"/>
              <a:t>Unified</a:t>
            </a:r>
            <a:r>
              <a:rPr lang="fr-FR" dirty="0"/>
              <a:t> Process) est représentatif d’une approche combinant plusieurs modèles. Sa structure fait l’objet d’un assez large accord, notamment parmi les praticiens (figure 2.17). Il peut être lu de la façon suivante : </a:t>
            </a:r>
          </a:p>
          <a:p>
            <a:pPr marL="342900" indent="-342900">
              <a:buFont typeface="+mj-lt"/>
              <a:buAutoNum type="arabicPeriod"/>
            </a:pPr>
            <a:r>
              <a:rPr lang="fr-FR" dirty="0"/>
              <a:t>Le cycle est constitué de quatre phases principales, que l’on retrouve globalement dans toutes les approches descendantes : </a:t>
            </a:r>
          </a:p>
          <a:p>
            <a:pPr marL="800100" lvl="1" indent="-342900">
              <a:buFont typeface="Arial" panose="020B0604020202020204" pitchFamily="34" charset="0"/>
              <a:buChar char="•"/>
            </a:pPr>
            <a:r>
              <a:rPr lang="fr-FR" dirty="0"/>
              <a:t>étude préalable (opportunité), </a:t>
            </a:r>
          </a:p>
          <a:p>
            <a:pPr marL="800100" lvl="1" indent="-342900">
              <a:buFont typeface="Arial" panose="020B0604020202020204" pitchFamily="34" charset="0"/>
              <a:buChar char="•"/>
            </a:pPr>
            <a:r>
              <a:rPr lang="fr-FR" dirty="0"/>
              <a:t>conception de la solution détaillée (élaboration), </a:t>
            </a:r>
          </a:p>
          <a:p>
            <a:pPr marL="800100" lvl="1" indent="-342900">
              <a:buFont typeface="Arial" panose="020B0604020202020204" pitchFamily="34" charset="0"/>
              <a:buChar char="•"/>
            </a:pPr>
            <a:r>
              <a:rPr lang="fr-FR" dirty="0"/>
              <a:t>développement de la solution (construction) et </a:t>
            </a:r>
          </a:p>
          <a:p>
            <a:pPr marL="800100" lvl="1" indent="-342900">
              <a:buFont typeface="Arial" panose="020B0604020202020204" pitchFamily="34" charset="0"/>
              <a:buChar char="•"/>
            </a:pPr>
            <a:r>
              <a:rPr lang="fr-FR" dirty="0"/>
              <a:t>mise en œuvre (transition). </a:t>
            </a:r>
          </a:p>
          <a:p>
            <a:pPr marL="342900" indent="-342900">
              <a:buFont typeface="+mj-lt"/>
              <a:buAutoNum type="arabicPeriod"/>
            </a:pPr>
            <a:r>
              <a:rPr lang="fr-FR" dirty="0"/>
              <a:t>Il existe six types de tâches qui, au lieu d’être affectées exclusivement à une phase, se retrouvent à des degrés divers dans chacune des phases. Par exemple, l’étude des besoins peut apparaître jusqu’à la fin du projet, mais la plus grande partie est effectuée dans les deux premières phases. L’implémentation (développement) a principalement lieu dans la phase de construction, mais on peut réaliser un prototype dès la première phase. Certaines tâches, comme la direction de projet, s’effectuent sur toute la durée du projet. </a:t>
            </a:r>
          </a:p>
          <a:p>
            <a:pPr marL="342900" indent="-342900">
              <a:buFont typeface="+mj-lt"/>
              <a:buAutoNum type="arabicPeriod"/>
            </a:pPr>
            <a:r>
              <a:rPr lang="fr-FR" dirty="0"/>
              <a:t>Certaines phases peuvent être menées de façon cyclique. Ainsi, l’élaboration se fait en deux cycles, conduisant par exemple à la production de spécifications externes (vision utilisateur) et spécifications techniques (vision développeur). La construction est itérative et incrémentale. De plus, l’ensemble du modèle représente un tour de spirale, dans le cas d’une approche globale en spiral</a:t>
            </a:r>
            <a:endParaRPr lang="en-CA" dirty="0"/>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26</a:t>
            </a:fld>
            <a:endParaRPr lang="fr-CA"/>
          </a:p>
        </p:txBody>
      </p:sp>
    </p:spTree>
    <p:extLst>
      <p:ext uri="{BB962C8B-B14F-4D97-AF65-F5344CB8AC3E}">
        <p14:creationId xmlns:p14="http://schemas.microsoft.com/office/powerpoint/2010/main" val="26974152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fr-FR" b="0" i="0" dirty="0">
                <a:solidFill>
                  <a:srgbClr val="333333"/>
                </a:solidFill>
                <a:effectLst/>
                <a:latin typeface="Verdana" panose="020B0604030504040204" pitchFamily="34" charset="0"/>
              </a:rPr>
              <a:t>En besoins non-fonctionnels, tu peux avoir par exemple :Utiliser quelque chose de pratique pour la récupération des données depuis le net : API/librairies de téléchargement/streaming dédiées, ou clients HTTP/FTP, au lieu d'une bête socket TCP/IP.</a:t>
            </a:r>
          </a:p>
          <a:p>
            <a:pPr algn="l">
              <a:buFont typeface="Arial" panose="020B0604020202020204" pitchFamily="34" charset="0"/>
              <a:buChar char="•"/>
            </a:pPr>
            <a:r>
              <a:rPr lang="fr-FR" b="0" i="0" dirty="0">
                <a:solidFill>
                  <a:srgbClr val="333333"/>
                </a:solidFill>
                <a:effectLst/>
                <a:latin typeface="Verdana" panose="020B0604030504040204" pitchFamily="34" charset="0"/>
              </a:rPr>
              <a:t>Avoir une belle IHM, ergonomique et pratique à utiliser.</a:t>
            </a:r>
          </a:p>
          <a:p>
            <a:pPr algn="l">
              <a:buFont typeface="Arial" panose="020B0604020202020204" pitchFamily="34" charset="0"/>
              <a:buChar char="•"/>
            </a:pPr>
            <a:r>
              <a:rPr lang="fr-FR" b="0" i="0" dirty="0">
                <a:solidFill>
                  <a:srgbClr val="333333"/>
                </a:solidFill>
                <a:effectLst/>
                <a:latin typeface="Verdana" panose="020B0604030504040204" pitchFamily="34" charset="0"/>
              </a:rPr>
              <a:t>Être écrit dans un langage portable, avec des librairies tierces portables et/ou remplaçables aisément.</a:t>
            </a:r>
          </a:p>
          <a:p>
            <a:pPr algn="l">
              <a:buFont typeface="Arial" panose="020B0604020202020204" pitchFamily="34" charset="0"/>
              <a:buChar char="•"/>
            </a:pPr>
            <a:r>
              <a:rPr lang="fr-FR" b="0" i="0" dirty="0">
                <a:solidFill>
                  <a:srgbClr val="333333"/>
                </a:solidFill>
                <a:effectLst/>
                <a:latin typeface="Verdana" panose="020B0604030504040204" pitchFamily="34" charset="0"/>
              </a:rPr>
              <a:t>Pouvoir tourner sur un système datant d'il y a cinq ans.</a:t>
            </a:r>
          </a:p>
          <a:p>
            <a:pPr algn="l">
              <a:buFont typeface="Arial" panose="020B0604020202020204" pitchFamily="34" charset="0"/>
              <a:buChar char="•"/>
            </a:pPr>
            <a:r>
              <a:rPr lang="fr-FR" b="0" i="0" dirty="0">
                <a:solidFill>
                  <a:srgbClr val="333333"/>
                </a:solidFill>
                <a:effectLst/>
                <a:latin typeface="Verdana" panose="020B0604030504040204" pitchFamily="34" charset="0"/>
              </a:rPr>
              <a:t>Pour le décodage du son, utiliser des librairies tierces et/ou des codecs système. Penser que cela implique aussi la GÉNÉRATION du son lui-même, donc le pilotage de la carte audio et/ou des API dédiées.</a:t>
            </a:r>
          </a:p>
          <a:p>
            <a:pPr algn="l">
              <a:buFont typeface="Arial" panose="020B0604020202020204" pitchFamily="34" charset="0"/>
              <a:buChar char="•"/>
            </a:pPr>
            <a:r>
              <a:rPr lang="fr-FR" b="0" i="0" dirty="0">
                <a:solidFill>
                  <a:srgbClr val="333333"/>
                </a:solidFill>
                <a:effectLst/>
                <a:latin typeface="Verdana" panose="020B0604030504040204" pitchFamily="34" charset="0"/>
              </a:rPr>
              <a:t>Rester décents sur la consommation de temps CPU.</a:t>
            </a:r>
          </a:p>
          <a:p>
            <a:pPr algn="l">
              <a:buFont typeface="Arial" panose="020B0604020202020204" pitchFamily="34" charset="0"/>
              <a:buChar char="•"/>
            </a:pPr>
            <a:r>
              <a:rPr lang="fr-FR" b="0" i="0" dirty="0">
                <a:solidFill>
                  <a:srgbClr val="333333"/>
                </a:solidFill>
                <a:effectLst/>
                <a:latin typeface="Verdana" panose="020B0604030504040204" pitchFamily="34" charset="0"/>
              </a:rPr>
              <a:t>Éviter les IHM trop petites ou trop grandes.</a:t>
            </a:r>
          </a:p>
          <a:p>
            <a:pPr algn="l">
              <a:buFont typeface="Arial" panose="020B0604020202020204" pitchFamily="34" charset="0"/>
              <a:buChar char="•"/>
            </a:pPr>
            <a:r>
              <a:rPr lang="fr-FR" b="0" i="0" dirty="0">
                <a:solidFill>
                  <a:srgbClr val="333333"/>
                </a:solidFill>
                <a:effectLst/>
                <a:latin typeface="Verdana" panose="020B0604030504040204" pitchFamily="34" charset="0"/>
              </a:rPr>
              <a:t>La consommation de bande passante est liée directement au débit de la musique, ce n'est donc pas une réelle contrainte...</a:t>
            </a:r>
            <a:br>
              <a:rPr lang="fr-FR" b="0" i="0" dirty="0">
                <a:solidFill>
                  <a:srgbClr val="333333"/>
                </a:solidFill>
                <a:effectLst/>
                <a:latin typeface="Verdana" panose="020B0604030504040204" pitchFamily="34" charset="0"/>
              </a:rPr>
            </a:br>
            <a:r>
              <a:rPr lang="fr-FR" b="0" i="0" dirty="0">
                <a:solidFill>
                  <a:srgbClr val="333333"/>
                </a:solidFill>
                <a:effectLst/>
                <a:latin typeface="Verdana" panose="020B0604030504040204" pitchFamily="34" charset="0"/>
              </a:rPr>
              <a:t>Toutefois, il faudra sûrement prévoir un système de mise en cache en cas de très gros débits avec de petites connexions.</a:t>
            </a:r>
          </a:p>
          <a:p>
            <a:pPr algn="l">
              <a:buFont typeface="Arial" panose="020B0604020202020204" pitchFamily="34" charset="0"/>
              <a:buChar char="•"/>
            </a:pPr>
            <a:r>
              <a:rPr lang="fr-FR" b="0" i="0" dirty="0">
                <a:solidFill>
                  <a:srgbClr val="333333"/>
                </a:solidFill>
                <a:effectLst/>
                <a:latin typeface="Verdana" panose="020B0604030504040204" pitchFamily="34" charset="0"/>
              </a:rPr>
              <a:t>Stocker un historique des musiques lues pour une recherche simplifiée.</a:t>
            </a:r>
          </a:p>
          <a:p>
            <a:pPr algn="l">
              <a:buFont typeface="Arial" panose="020B0604020202020204" pitchFamily="34" charset="0"/>
              <a:buChar char="•"/>
            </a:pPr>
            <a:r>
              <a:rPr lang="fr-FR" b="0" i="0" dirty="0">
                <a:solidFill>
                  <a:srgbClr val="333333"/>
                </a:solidFill>
                <a:effectLst/>
                <a:latin typeface="Verdana" panose="020B0604030504040204" pitchFamily="34" charset="0"/>
              </a:rPr>
              <a:t>Système de playlist, bookmarks, etc. pour rendre la navigation agréable.</a:t>
            </a:r>
          </a:p>
          <a:p>
            <a:pPr algn="l">
              <a:buFont typeface="Arial" panose="020B0604020202020204" pitchFamily="34" charset="0"/>
              <a:buChar char="•"/>
            </a:pPr>
            <a:r>
              <a:rPr lang="fr-FR" b="0" i="0" dirty="0">
                <a:solidFill>
                  <a:srgbClr val="333333"/>
                </a:solidFill>
                <a:effectLst/>
                <a:latin typeface="Verdana" panose="020B0604030504040204" pitchFamily="34" charset="0"/>
              </a:rPr>
              <a:t>Etc.</a:t>
            </a:r>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27</a:t>
            </a:fld>
            <a:endParaRPr lang="fr-CA"/>
          </a:p>
        </p:txBody>
      </p:sp>
    </p:spTree>
    <p:extLst>
      <p:ext uri="{BB962C8B-B14F-4D97-AF65-F5344CB8AC3E}">
        <p14:creationId xmlns:p14="http://schemas.microsoft.com/office/powerpoint/2010/main" val="3593766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200" b="0" i="0" u="none" strike="noStrike" baseline="0" dirty="0">
                <a:latin typeface="ArialMT"/>
              </a:rPr>
              <a:t>026047 - Rôle de l'analyste et cycles chronologiques de développement de systèmes</a:t>
            </a:r>
          </a:p>
          <a:p>
            <a:pPr algn="l"/>
            <a:r>
              <a:rPr lang="fr-FR" sz="1200" b="0" i="0" u="none" strike="noStrike" baseline="0" dirty="0">
                <a:latin typeface="ArialMT"/>
              </a:rPr>
              <a:t>026049 - Langage de modélisation unifié</a:t>
            </a:r>
          </a:p>
          <a:p>
            <a:pPr algn="l"/>
            <a:r>
              <a:rPr lang="fr-FR" sz="1200" b="0" i="0" u="none" strike="noStrike" baseline="0" dirty="0">
                <a:latin typeface="ArialMT"/>
              </a:rPr>
              <a:t>026051 - Techniques utilisant les méthodologies Agiles</a:t>
            </a:r>
            <a:endParaRPr lang="fr-CA" sz="1400" dirty="0"/>
          </a:p>
          <a:p>
            <a:endParaRPr lang="en-CA" dirty="0"/>
          </a:p>
        </p:txBody>
      </p:sp>
      <p:sp>
        <p:nvSpPr>
          <p:cNvPr id="4" name="Slide Number Placeholder 3"/>
          <p:cNvSpPr>
            <a:spLocks noGrp="1"/>
          </p:cNvSpPr>
          <p:nvPr>
            <p:ph type="sldNum" sz="quarter" idx="5"/>
          </p:nvPr>
        </p:nvSpPr>
        <p:spPr/>
        <p:txBody>
          <a:bodyPr/>
          <a:lstStyle/>
          <a:p>
            <a:fld id="{9C39BC66-3363-40B8-B345-F340A53458A2}" type="slidenum">
              <a:rPr lang="fr-CA" smtClean="0"/>
              <a:t>2</a:t>
            </a:fld>
            <a:endParaRPr lang="fr-CA"/>
          </a:p>
        </p:txBody>
      </p:sp>
    </p:spTree>
    <p:extLst>
      <p:ext uri="{BB962C8B-B14F-4D97-AF65-F5344CB8AC3E}">
        <p14:creationId xmlns:p14="http://schemas.microsoft.com/office/powerpoint/2010/main" val="3472879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28</a:t>
            </a:fld>
            <a:endParaRPr lang="fr-CA"/>
          </a:p>
        </p:txBody>
      </p:sp>
    </p:spTree>
    <p:extLst>
      <p:ext uri="{BB962C8B-B14F-4D97-AF65-F5344CB8AC3E}">
        <p14:creationId xmlns:p14="http://schemas.microsoft.com/office/powerpoint/2010/main" val="12022218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29</a:t>
            </a:fld>
            <a:endParaRPr lang="fr-CA"/>
          </a:p>
        </p:txBody>
      </p:sp>
    </p:spTree>
    <p:extLst>
      <p:ext uri="{BB962C8B-B14F-4D97-AF65-F5344CB8AC3E}">
        <p14:creationId xmlns:p14="http://schemas.microsoft.com/office/powerpoint/2010/main" val="4284727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CA" dirty="0"/>
              <a:t>Acteurs : </a:t>
            </a:r>
            <a:r>
              <a:rPr lang="fr-CA"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Un acteur primaire initialise l’utilisation du système, pendant que l’acteur secondaire</a:t>
            </a:r>
            <a:r>
              <a:rPr lang="en-CA"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fr-CA"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réagit au actions du système. chaque acteur doit interagir avec au moins un cas d’utilisation dans</a:t>
            </a:r>
            <a:r>
              <a:rPr lang="en-CA"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lang="fr-CA"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notre système.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30</a:t>
            </a:fld>
            <a:endParaRPr lang="fr-CA"/>
          </a:p>
        </p:txBody>
      </p:sp>
    </p:spTree>
    <p:extLst>
      <p:ext uri="{BB962C8B-B14F-4D97-AF65-F5344CB8AC3E}">
        <p14:creationId xmlns:p14="http://schemas.microsoft.com/office/powerpoint/2010/main" val="1124917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CA" dirty="0"/>
              <a:t>Acteurs : </a:t>
            </a:r>
            <a:r>
              <a:rPr lang="fr-CA"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Un acteur primaire initialise l’utilisation du système, pendant que l’acteur secondaire</a:t>
            </a:r>
            <a:r>
              <a:rPr lang="en-CA"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fr-CA"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réagit aux actions du système. chaque acteur doit interagir avec au moins un cas d’utilisation dans</a:t>
            </a:r>
            <a:r>
              <a:rPr lang="en-CA"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lang="fr-CA"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notre système.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31</a:t>
            </a:fld>
            <a:endParaRPr lang="fr-CA"/>
          </a:p>
        </p:txBody>
      </p:sp>
    </p:spTree>
    <p:extLst>
      <p:ext uri="{BB962C8B-B14F-4D97-AF65-F5344CB8AC3E}">
        <p14:creationId xmlns:p14="http://schemas.microsoft.com/office/powerpoint/2010/main" val="1545640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dirty="0"/>
              <a:t>2) Inclusion : </a:t>
            </a:r>
            <a:r>
              <a:rPr lang="fr-CA" sz="12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En d’autres termes, un cas d’utilisation de base a besoin d’un cas d'utilisation</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2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inclus afin d'être complet.</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sz="12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    Lorsque vous avez une relation d’inclusion, vous tracez une ligne pointillée avec une</a:t>
            </a:r>
            <a:r>
              <a:rPr lang="en-CA" dirty="0">
                <a:solidFill>
                  <a:srgbClr val="000000"/>
                </a:solidFill>
                <a:latin typeface="Calibri" panose="020F0502020204030204" pitchFamily="34" charset="0"/>
                <a:ea typeface="Times New Roman" panose="02020603050405020304" pitchFamily="18" charset="0"/>
                <a:cs typeface="Times New Roman" panose="02020603050405020304" pitchFamily="18" charset="0"/>
              </a:rPr>
              <a:t> </a:t>
            </a:r>
            <a:r>
              <a:rPr lang="fr-CA" sz="12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flèche qui pointe vers le cas d’utilisation inclus.</a:t>
            </a:r>
          </a:p>
          <a:p>
            <a:pPr>
              <a:lnSpc>
                <a:spcPct val="107000"/>
              </a:lnSpc>
              <a:spcAft>
                <a:spcPts val="800"/>
              </a:spcAft>
            </a:pPr>
            <a:endParaRPr lang="fr-CA" sz="1200"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endParaRPr>
          </a:p>
          <a:p>
            <a:r>
              <a:rPr lang="fr-CA" sz="1200" dirty="0">
                <a:solidFill>
                  <a:srgbClr val="000000"/>
                </a:solidFill>
                <a:effectLst/>
                <a:latin typeface="Roboto" panose="02000000000000000000" pitchFamily="2" charset="0"/>
                <a:ea typeface="Calibri" panose="020F0502020204030204" pitchFamily="34" charset="0"/>
                <a:cs typeface="Times New Roman" panose="02020603050405020304" pitchFamily="18" charset="0"/>
              </a:rPr>
              <a:t>3) Extension : </a:t>
            </a:r>
            <a:r>
              <a:rPr lang="fr-FR" dirty="0"/>
              <a:t>Les cas d’utilisation Retirer argent et Consulter son solde sont deux cas indépendants, en ce sens qu’un client du GAB peut consulter son solde sans retirer de l’argent ou qu’il peut retirer de l’argent sans effectuer d’interrogation de solde</a:t>
            </a:r>
          </a:p>
          <a:p>
            <a:r>
              <a:rPr lang="fr-FR" dirty="0"/>
              <a:t>Cependant le cas Consulter son solde peut étendre son action au cas Retirer de l’argent. Un client après avoir consulter son solde peut décider de retirer de l’argent.</a:t>
            </a:r>
          </a:p>
          <a:p>
            <a:endParaRPr lang="fr-FR" dirty="0"/>
          </a:p>
          <a:p>
            <a:r>
              <a:rPr lang="fr-FR" dirty="0"/>
              <a:t>4) Généralisation : héritage (Dans le langage OO):  Cette relation de généralisation/spécialisation est présente dans la plupart des diagrammes UML et se traduit par le concept d’héritage dans les langages orientés objet. </a:t>
            </a:r>
            <a:endParaRPr lang="en-CA" dirty="0"/>
          </a:p>
          <a:p>
            <a:endParaRPr lang="fr-FR" dirty="0"/>
          </a:p>
          <a:p>
            <a:pPr>
              <a:lnSpc>
                <a:spcPct val="107000"/>
              </a:lnSpc>
              <a:spcAft>
                <a:spcPts val="800"/>
              </a:spcAft>
            </a:pP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buFont typeface="+mj-lt"/>
              <a:buAutoNum type="arabicPeriod"/>
            </a:pPr>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32</a:t>
            </a:fld>
            <a:endParaRPr lang="fr-CA"/>
          </a:p>
        </p:txBody>
      </p:sp>
    </p:spTree>
    <p:extLst>
      <p:ext uri="{BB962C8B-B14F-4D97-AF65-F5344CB8AC3E}">
        <p14:creationId xmlns:p14="http://schemas.microsoft.com/office/powerpoint/2010/main" val="16919661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33</a:t>
            </a:fld>
            <a:endParaRPr lang="fr-CA"/>
          </a:p>
        </p:txBody>
      </p:sp>
    </p:spTree>
    <p:extLst>
      <p:ext uri="{BB962C8B-B14F-4D97-AF65-F5344CB8AC3E}">
        <p14:creationId xmlns:p14="http://schemas.microsoft.com/office/powerpoint/2010/main" val="105327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fr-FR" dirty="0">
              <a:latin typeface="Roboto" panose="02000000000000000000" pitchFamily="2" charset="0"/>
            </a:endParaRPr>
          </a:p>
          <a:p>
            <a:pPr>
              <a:lnSpc>
                <a:spcPct val="107000"/>
              </a:lnSpc>
              <a:spcAft>
                <a:spcPts val="800"/>
              </a:spcAft>
            </a:pPr>
            <a:r>
              <a:rPr lang="en-US" dirty="0">
                <a:hlinkClick r:id="rId3"/>
              </a:rPr>
              <a:t>How to download and install </a:t>
            </a:r>
            <a:r>
              <a:rPr lang="en-US" dirty="0" err="1">
                <a:hlinkClick r:id="rId3"/>
              </a:rPr>
              <a:t>Astah</a:t>
            </a:r>
            <a:r>
              <a:rPr lang="en-US" dirty="0">
                <a:hlinkClick r:id="rId3"/>
              </a:rPr>
              <a:t> UML 2021 for free ? [Complete Guide] - YouTube</a:t>
            </a:r>
            <a:r>
              <a:rPr lang="fr-FR" b="0" i="0" dirty="0">
                <a:effectLst/>
                <a:latin typeface="Roboto" panose="02000000000000000000" pitchFamily="2" charset="0"/>
              </a:rPr>
              <a:t> </a:t>
            </a:r>
          </a:p>
          <a:p>
            <a:pPr marL="0" indent="0">
              <a:buFont typeface="+mj-lt"/>
              <a:buNone/>
            </a:pPr>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34</a:t>
            </a:fld>
            <a:endParaRPr lang="fr-CA"/>
          </a:p>
        </p:txBody>
      </p:sp>
    </p:spTree>
    <p:extLst>
      <p:ext uri="{BB962C8B-B14F-4D97-AF65-F5344CB8AC3E}">
        <p14:creationId xmlns:p14="http://schemas.microsoft.com/office/powerpoint/2010/main" val="14336385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hlinkClick r:id="rId3"/>
              </a:rPr>
              <a:t>Astah</a:t>
            </a:r>
            <a:r>
              <a:rPr lang="en-US" dirty="0">
                <a:hlinkClick r:id="rId3"/>
              </a:rPr>
              <a:t> Free Student License – </a:t>
            </a:r>
            <a:r>
              <a:rPr lang="en-US" dirty="0" err="1">
                <a:hlinkClick r:id="rId3"/>
              </a:rPr>
              <a:t>Astah</a:t>
            </a:r>
            <a:r>
              <a:rPr lang="en-US" dirty="0"/>
              <a:t> </a:t>
            </a:r>
            <a:r>
              <a:rPr lang="en-US" dirty="0">
                <a:sym typeface="Wingdings" panose="05000000000000000000" pitchFamily="2" charset="2"/>
              </a:rPr>
              <a:t> lien du guide pour </a:t>
            </a:r>
            <a:r>
              <a:rPr lang="en-US" dirty="0" err="1">
                <a:sym typeface="Wingdings" panose="05000000000000000000" pitchFamily="2" charset="2"/>
              </a:rPr>
              <a:t>l’installation</a:t>
            </a:r>
            <a:r>
              <a:rPr lang="en-US" dirty="0">
                <a:sym typeface="Wingdings" panose="05000000000000000000" pitchFamily="2" charset="2"/>
              </a:rPr>
              <a:t> de la </a:t>
            </a:r>
            <a:r>
              <a:rPr lang="en-US" dirty="0" err="1">
                <a:sym typeface="Wingdings" panose="05000000000000000000" pitchFamily="2" charset="2"/>
              </a:rPr>
              <a:t>licence</a:t>
            </a:r>
            <a:r>
              <a:rPr lang="en-US" dirty="0">
                <a:sym typeface="Wingdings" panose="05000000000000000000" pitchFamily="2" charset="2"/>
              </a:rPr>
              <a:t> </a:t>
            </a:r>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35</a:t>
            </a:fld>
            <a:endParaRPr lang="fr-CA"/>
          </a:p>
        </p:txBody>
      </p:sp>
    </p:spTree>
    <p:extLst>
      <p:ext uri="{BB962C8B-B14F-4D97-AF65-F5344CB8AC3E}">
        <p14:creationId xmlns:p14="http://schemas.microsoft.com/office/powerpoint/2010/main" val="3912748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36</a:t>
            </a:fld>
            <a:endParaRPr lang="fr-CA"/>
          </a:p>
        </p:txBody>
      </p:sp>
    </p:spTree>
    <p:extLst>
      <p:ext uri="{BB962C8B-B14F-4D97-AF65-F5344CB8AC3E}">
        <p14:creationId xmlns:p14="http://schemas.microsoft.com/office/powerpoint/2010/main" val="26078034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37</a:t>
            </a:fld>
            <a:endParaRPr lang="fr-CA"/>
          </a:p>
        </p:txBody>
      </p:sp>
    </p:spTree>
    <p:extLst>
      <p:ext uri="{BB962C8B-B14F-4D97-AF65-F5344CB8AC3E}">
        <p14:creationId xmlns:p14="http://schemas.microsoft.com/office/powerpoint/2010/main" val="2354406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374151"/>
                </a:solidFill>
                <a:effectLst/>
                <a:latin typeface="Söhne"/>
              </a:rPr>
              <a:t>Les </a:t>
            </a:r>
            <a:r>
              <a:rPr lang="fr-FR" b="0" i="0" dirty="0" err="1">
                <a:solidFill>
                  <a:srgbClr val="374151"/>
                </a:solidFill>
                <a:effectLst/>
                <a:latin typeface="Söhne"/>
              </a:rPr>
              <a:t>microservices</a:t>
            </a:r>
            <a:r>
              <a:rPr lang="fr-FR" b="0" i="0" dirty="0">
                <a:solidFill>
                  <a:srgbClr val="374151"/>
                </a:solidFill>
                <a:effectLst/>
                <a:latin typeface="Söhne"/>
              </a:rPr>
              <a:t> sont une approche de conception logicielle qui divise une application en petits services autonomes et indépendants. Chaque </a:t>
            </a:r>
            <a:r>
              <a:rPr lang="fr-FR" b="0" i="0" dirty="0" err="1">
                <a:solidFill>
                  <a:srgbClr val="374151"/>
                </a:solidFill>
                <a:effectLst/>
                <a:latin typeface="Söhne"/>
              </a:rPr>
              <a:t>microservice</a:t>
            </a:r>
            <a:r>
              <a:rPr lang="fr-FR" b="0" i="0" dirty="0">
                <a:solidFill>
                  <a:srgbClr val="374151"/>
                </a:solidFill>
                <a:effectLst/>
                <a:latin typeface="Söhne"/>
              </a:rPr>
              <a:t> représente une fonctionnalité spécifique de l'application et communique avec les autres </a:t>
            </a:r>
            <a:r>
              <a:rPr lang="fr-FR" b="0" i="0" dirty="0" err="1">
                <a:solidFill>
                  <a:srgbClr val="374151"/>
                </a:solidFill>
                <a:effectLst/>
                <a:latin typeface="Söhne"/>
              </a:rPr>
              <a:t>microservices</a:t>
            </a:r>
            <a:r>
              <a:rPr lang="fr-FR" b="0" i="0" dirty="0">
                <a:solidFill>
                  <a:srgbClr val="374151"/>
                </a:solidFill>
                <a:effectLst/>
                <a:latin typeface="Söhne"/>
              </a:rPr>
              <a:t> via des API bien définies. Comparons cela à la construction d'un robot avec plusieurs composants.</a:t>
            </a:r>
          </a:p>
          <a:p>
            <a:pPr algn="l"/>
            <a:endParaRPr lang="fr-FR" dirty="0">
              <a:solidFill>
                <a:srgbClr val="374151"/>
              </a:solidFill>
              <a:latin typeface="Söhne"/>
            </a:endParaRPr>
          </a:p>
          <a:p>
            <a:pPr algn="l"/>
            <a:endParaRPr lang="fr-FR" b="0" i="0" dirty="0">
              <a:solidFill>
                <a:srgbClr val="374151"/>
              </a:solidFill>
              <a:effectLst/>
              <a:latin typeface="Söhne"/>
            </a:endParaRPr>
          </a:p>
          <a:p>
            <a:pPr algn="l"/>
            <a:r>
              <a:rPr lang="fr-FR" b="1" i="0" dirty="0">
                <a:solidFill>
                  <a:srgbClr val="374151"/>
                </a:solidFill>
                <a:effectLst/>
                <a:latin typeface="Söhne"/>
              </a:rPr>
              <a:t>Analogie du Robot :</a:t>
            </a:r>
            <a:r>
              <a:rPr lang="fr-FR" b="0" i="0" dirty="0">
                <a:solidFill>
                  <a:srgbClr val="374151"/>
                </a:solidFill>
                <a:effectLst/>
                <a:latin typeface="Söhne"/>
              </a:rPr>
              <a:t> Imaginez que vous construisez un robot. Plutôt que de créer un seul robot géant qui fait tout (un monolithe), vous pouvez diviser les tâches. Par exemple, un </a:t>
            </a:r>
            <a:r>
              <a:rPr lang="fr-FR" b="0" i="0" dirty="0" err="1">
                <a:solidFill>
                  <a:srgbClr val="374151"/>
                </a:solidFill>
                <a:effectLst/>
                <a:latin typeface="Söhne"/>
              </a:rPr>
              <a:t>microservice</a:t>
            </a:r>
            <a:r>
              <a:rPr lang="fr-FR" b="0" i="0" dirty="0">
                <a:solidFill>
                  <a:srgbClr val="374151"/>
                </a:solidFill>
                <a:effectLst/>
                <a:latin typeface="Söhne"/>
              </a:rPr>
              <a:t> serait comme le bras du robot responsable de saisir des objets. Un autre </a:t>
            </a:r>
            <a:r>
              <a:rPr lang="fr-FR" b="0" i="0" dirty="0" err="1">
                <a:solidFill>
                  <a:srgbClr val="374151"/>
                </a:solidFill>
                <a:effectLst/>
                <a:latin typeface="Söhne"/>
              </a:rPr>
              <a:t>microservice</a:t>
            </a:r>
            <a:r>
              <a:rPr lang="fr-FR" b="0" i="0" dirty="0">
                <a:solidFill>
                  <a:srgbClr val="374151"/>
                </a:solidFill>
                <a:effectLst/>
                <a:latin typeface="Söhne"/>
              </a:rPr>
              <a:t> pourrait être les jambes pour se déplacer. Chaque partie fait un travail spécifique, et ensemble, elles forment un robot complet.</a:t>
            </a:r>
          </a:p>
          <a:p>
            <a:pPr algn="l"/>
            <a:endParaRPr lang="fr-FR" b="0" i="0" dirty="0">
              <a:solidFill>
                <a:srgbClr val="374151"/>
              </a:solidFill>
              <a:effectLst/>
              <a:latin typeface="Söhne"/>
            </a:endParaRPr>
          </a:p>
          <a:p>
            <a:pPr algn="l"/>
            <a:r>
              <a:rPr lang="fr-FR" b="0" i="0" dirty="0">
                <a:solidFill>
                  <a:srgbClr val="374151"/>
                </a:solidFill>
                <a:effectLst/>
                <a:latin typeface="Söhne"/>
              </a:rPr>
              <a:t>Prenons l'exemple d'une application de commerce électronique. Dans une approche monolithique, toute l'application, y compris la gestion des utilisateurs, la gestion des produits, et le traitement des paiements, serait dans un seul programme. Avec les </a:t>
            </a:r>
            <a:r>
              <a:rPr lang="fr-FR" b="0" i="0" dirty="0" err="1">
                <a:solidFill>
                  <a:srgbClr val="374151"/>
                </a:solidFill>
                <a:effectLst/>
                <a:latin typeface="Söhne"/>
              </a:rPr>
              <a:t>microservices</a:t>
            </a:r>
            <a:r>
              <a:rPr lang="fr-FR" b="0" i="0" dirty="0">
                <a:solidFill>
                  <a:srgbClr val="374151"/>
                </a:solidFill>
                <a:effectLst/>
                <a:latin typeface="Söhne"/>
              </a:rPr>
              <a:t>, chaque fonctionnalité serait un </a:t>
            </a:r>
            <a:r>
              <a:rPr lang="fr-FR" b="0" i="0" dirty="0" err="1">
                <a:solidFill>
                  <a:srgbClr val="374151"/>
                </a:solidFill>
                <a:effectLst/>
                <a:latin typeface="Söhne"/>
              </a:rPr>
              <a:t>microservice</a:t>
            </a:r>
            <a:r>
              <a:rPr lang="fr-FR" b="0" i="0" dirty="0">
                <a:solidFill>
                  <a:srgbClr val="374151"/>
                </a:solidFill>
                <a:effectLst/>
                <a:latin typeface="Söhne"/>
              </a:rPr>
              <a:t> distinct.</a:t>
            </a:r>
          </a:p>
          <a:p>
            <a:pPr algn="l"/>
            <a:endParaRPr lang="fr-FR" b="0" i="0" dirty="0">
              <a:solidFill>
                <a:srgbClr val="374151"/>
              </a:solidFill>
              <a:effectLst/>
              <a:latin typeface="Söhne"/>
            </a:endParaRPr>
          </a:p>
          <a:p>
            <a:pPr marL="742950" lvl="1" indent="-285750">
              <a:buFont typeface="Arial" panose="020B0604020202020204" pitchFamily="34" charset="0"/>
              <a:buChar char="•"/>
            </a:pPr>
            <a:r>
              <a:rPr lang="fr-FR" b="1" i="0" dirty="0" err="1">
                <a:solidFill>
                  <a:srgbClr val="374151"/>
                </a:solidFill>
                <a:effectLst/>
                <a:latin typeface="Söhne"/>
              </a:rPr>
              <a:t>Microservice</a:t>
            </a:r>
            <a:r>
              <a:rPr lang="fr-FR" b="1" i="0" dirty="0">
                <a:solidFill>
                  <a:srgbClr val="374151"/>
                </a:solidFill>
                <a:effectLst/>
                <a:latin typeface="Söhne"/>
              </a:rPr>
              <a:t> Utilisateurs :</a:t>
            </a:r>
            <a:r>
              <a:rPr lang="fr-FR" b="0" i="0" dirty="0">
                <a:solidFill>
                  <a:srgbClr val="374151"/>
                </a:solidFill>
                <a:effectLst/>
                <a:latin typeface="Söhne"/>
              </a:rPr>
              <a:t> Gère l'inscription, la connexion, et les profils des utilisateurs.</a:t>
            </a:r>
          </a:p>
          <a:p>
            <a:pPr marL="742950" lvl="1" indent="-285750">
              <a:buFont typeface="Arial" panose="020B0604020202020204" pitchFamily="34" charset="0"/>
              <a:buChar char="•"/>
            </a:pPr>
            <a:r>
              <a:rPr lang="fr-FR" b="1" i="0" dirty="0" err="1">
                <a:solidFill>
                  <a:srgbClr val="374151"/>
                </a:solidFill>
                <a:effectLst/>
                <a:latin typeface="Söhne"/>
              </a:rPr>
              <a:t>Microservice</a:t>
            </a:r>
            <a:r>
              <a:rPr lang="fr-FR" b="1" i="0" dirty="0">
                <a:solidFill>
                  <a:srgbClr val="374151"/>
                </a:solidFill>
                <a:effectLst/>
                <a:latin typeface="Söhne"/>
              </a:rPr>
              <a:t> Produits :</a:t>
            </a:r>
            <a:r>
              <a:rPr lang="fr-FR" b="0" i="0" dirty="0">
                <a:solidFill>
                  <a:srgbClr val="374151"/>
                </a:solidFill>
                <a:effectLst/>
                <a:latin typeface="Söhne"/>
              </a:rPr>
              <a:t> Gère la liste des produits, les détails et les avis.</a:t>
            </a:r>
          </a:p>
          <a:p>
            <a:pPr marL="742950" lvl="1" indent="-285750">
              <a:buFont typeface="Arial" panose="020B0604020202020204" pitchFamily="34" charset="0"/>
              <a:buChar char="•"/>
            </a:pPr>
            <a:r>
              <a:rPr lang="fr-FR" b="1" i="0" dirty="0" err="1">
                <a:solidFill>
                  <a:srgbClr val="374151"/>
                </a:solidFill>
                <a:effectLst/>
                <a:latin typeface="Söhne"/>
              </a:rPr>
              <a:t>Microservice</a:t>
            </a:r>
            <a:r>
              <a:rPr lang="fr-FR" b="1" i="0" dirty="0">
                <a:solidFill>
                  <a:srgbClr val="374151"/>
                </a:solidFill>
                <a:effectLst/>
                <a:latin typeface="Söhne"/>
              </a:rPr>
              <a:t> Paiements :</a:t>
            </a:r>
            <a:r>
              <a:rPr lang="fr-FR" b="0" i="0" dirty="0">
                <a:solidFill>
                  <a:srgbClr val="374151"/>
                </a:solidFill>
                <a:effectLst/>
                <a:latin typeface="Söhne"/>
              </a:rPr>
              <a:t> Gère les transactions financières et les paiements.</a:t>
            </a:r>
          </a:p>
          <a:p>
            <a:pPr algn="l"/>
            <a:endParaRPr lang="fr-FR" b="0" i="0" dirty="0">
              <a:solidFill>
                <a:srgbClr val="374151"/>
              </a:solidFill>
              <a:effectLst/>
              <a:latin typeface="Söhne"/>
            </a:endParaRP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6</a:t>
            </a:fld>
            <a:endParaRPr lang="fr-CA"/>
          </a:p>
        </p:txBody>
      </p:sp>
    </p:spTree>
    <p:extLst>
      <p:ext uri="{BB962C8B-B14F-4D97-AF65-F5344CB8AC3E}">
        <p14:creationId xmlns:p14="http://schemas.microsoft.com/office/powerpoint/2010/main" val="42185241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38</a:t>
            </a:fld>
            <a:endParaRPr lang="fr-CA"/>
          </a:p>
        </p:txBody>
      </p:sp>
    </p:spTree>
    <p:extLst>
      <p:ext uri="{BB962C8B-B14F-4D97-AF65-F5344CB8AC3E}">
        <p14:creationId xmlns:p14="http://schemas.microsoft.com/office/powerpoint/2010/main" val="2488758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fr-FR" dirty="0">
                <a:hlinkClick r:id="rId3"/>
              </a:rPr>
              <a:t>User Stories définition et critères D'acceptation dans les méthodologies agiles-</a:t>
            </a:r>
            <a:r>
              <a:rPr lang="fr-FR" dirty="0" err="1">
                <a:hlinkClick r:id="rId3"/>
              </a:rPr>
              <a:t>Yodiz</a:t>
            </a:r>
            <a:r>
              <a:rPr lang="fr-FR" dirty="0">
                <a:hlinkClick r:id="rId3"/>
              </a:rPr>
              <a:t> Project Management Blog | Lima (limafoodboat.com)</a:t>
            </a:r>
            <a:endParaRPr lang="fr-FR" dirty="0"/>
          </a:p>
          <a:p>
            <a:pPr marL="0" indent="0">
              <a:buFont typeface="+mj-lt"/>
              <a:buNone/>
            </a:pPr>
            <a:r>
              <a:rPr lang="fr-FR" dirty="0">
                <a:hlinkClick r:id="rId4"/>
              </a:rPr>
              <a:t>Comment écrire des critères d'acceptation: exemples et bonnes pratiques | </a:t>
            </a:r>
            <a:r>
              <a:rPr lang="fr-FR" dirty="0" err="1">
                <a:hlinkClick r:id="rId4"/>
              </a:rPr>
              <a:t>Mobindustry</a:t>
            </a:r>
            <a:r>
              <a:rPr lang="fr-FR" dirty="0">
                <a:hlinkClick r:id="rId4"/>
              </a:rPr>
              <a:t> | Avenir (avenir-condominium.com)</a:t>
            </a:r>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39</a:t>
            </a:fld>
            <a:endParaRPr lang="fr-CA"/>
          </a:p>
        </p:txBody>
      </p:sp>
    </p:spTree>
    <p:extLst>
      <p:ext uri="{BB962C8B-B14F-4D97-AF65-F5344CB8AC3E}">
        <p14:creationId xmlns:p14="http://schemas.microsoft.com/office/powerpoint/2010/main" val="2188787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fr-CA" dirty="0"/>
              <a:t>Acteurs : </a:t>
            </a:r>
            <a:r>
              <a:rPr lang="fr-CA"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Un acteur primaire initialise l’utilisation du système, pendant que l’acteur secondaire</a:t>
            </a:r>
            <a:r>
              <a:rPr lang="en-CA" sz="18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fr-CA"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réagit au actions du système. chaque acteur doit interagir avec au moins un cas d’utilisation dans</a:t>
            </a:r>
            <a:r>
              <a:rPr lang="en-CA" sz="180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r>
              <a:rPr lang="fr-CA" sz="1800" dirty="0">
                <a:solidFill>
                  <a:srgbClr val="000000"/>
                </a:solidFill>
                <a:effectLst/>
                <a:latin typeface="Roboto" panose="02000000000000000000" pitchFamily="2" charset="0"/>
                <a:ea typeface="Times New Roman" panose="02020603050405020304" pitchFamily="18" charset="0"/>
                <a:cs typeface="Times New Roman" panose="02020603050405020304" pitchFamily="18" charset="0"/>
              </a:rPr>
              <a:t>notre système.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fr-CA" dirty="0"/>
          </a:p>
        </p:txBody>
      </p:sp>
      <p:sp>
        <p:nvSpPr>
          <p:cNvPr id="4" name="Slide Number Placeholder 3"/>
          <p:cNvSpPr>
            <a:spLocks noGrp="1"/>
          </p:cNvSpPr>
          <p:nvPr>
            <p:ph type="sldNum" sz="quarter" idx="5"/>
          </p:nvPr>
        </p:nvSpPr>
        <p:spPr/>
        <p:txBody>
          <a:bodyPr/>
          <a:lstStyle/>
          <a:p>
            <a:fld id="{C1C6738D-F6DA-4F0D-B221-14174200E9D0}" type="slidenum">
              <a:rPr lang="fr-CA" smtClean="0"/>
              <a:t>40</a:t>
            </a:fld>
            <a:endParaRPr lang="fr-CA"/>
          </a:p>
        </p:txBody>
      </p:sp>
    </p:spTree>
    <p:extLst>
      <p:ext uri="{BB962C8B-B14F-4D97-AF65-F5344CB8AC3E}">
        <p14:creationId xmlns:p14="http://schemas.microsoft.com/office/powerpoint/2010/main" val="1687996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8</a:t>
            </a:fld>
            <a:endParaRPr lang="fr-CA"/>
          </a:p>
        </p:txBody>
      </p:sp>
    </p:spTree>
    <p:extLst>
      <p:ext uri="{BB962C8B-B14F-4D97-AF65-F5344CB8AC3E}">
        <p14:creationId xmlns:p14="http://schemas.microsoft.com/office/powerpoint/2010/main" val="575021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000000"/>
                </a:solidFill>
                <a:effectLst/>
                <a:latin typeface="century gothic" panose="020B0502020202020204" pitchFamily="34" charset="0"/>
              </a:rPr>
              <a:t>Les </a:t>
            </a:r>
            <a:r>
              <a:rPr lang="fr-FR" b="1" i="0" dirty="0">
                <a:solidFill>
                  <a:srgbClr val="000000"/>
                </a:solidFill>
                <a:effectLst/>
                <a:latin typeface="century gothic" panose="020B0502020202020204" pitchFamily="34" charset="0"/>
              </a:rPr>
              <a:t>testeurs</a:t>
            </a:r>
            <a:r>
              <a:rPr lang="fr-FR" b="0" i="0" dirty="0">
                <a:solidFill>
                  <a:srgbClr val="000000"/>
                </a:solidFill>
                <a:effectLst/>
                <a:latin typeface="century gothic" panose="020B0502020202020204" pitchFamily="34" charset="0"/>
              </a:rPr>
              <a:t> (ou </a:t>
            </a:r>
            <a:r>
              <a:rPr lang="fr-FR" b="1" i="0" dirty="0">
                <a:solidFill>
                  <a:srgbClr val="000000"/>
                </a:solidFill>
                <a:effectLst/>
                <a:latin typeface="century gothic" panose="020B0502020202020204" pitchFamily="34" charset="0"/>
              </a:rPr>
              <a:t>responsables en contrôle qualité</a:t>
            </a:r>
            <a:r>
              <a:rPr lang="fr-FR" b="0" i="0" dirty="0">
                <a:solidFill>
                  <a:srgbClr val="000000"/>
                </a:solidFill>
                <a:effectLst/>
                <a:latin typeface="century gothic" panose="020B0502020202020204" pitchFamily="34" charset="0"/>
              </a:rPr>
              <a:t>) conçoivent et réalisent des plans d'essais et s'assurent de la non-régression du système pendant son évolution</a:t>
            </a:r>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11</a:t>
            </a:fld>
            <a:endParaRPr lang="fr-CA"/>
          </a:p>
        </p:txBody>
      </p:sp>
    </p:spTree>
    <p:extLst>
      <p:ext uri="{BB962C8B-B14F-4D97-AF65-F5344CB8AC3E}">
        <p14:creationId xmlns:p14="http://schemas.microsoft.com/office/powerpoint/2010/main" val="370876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12</a:t>
            </a:fld>
            <a:endParaRPr lang="fr-CA"/>
          </a:p>
        </p:txBody>
      </p:sp>
    </p:spTree>
    <p:extLst>
      <p:ext uri="{BB962C8B-B14F-4D97-AF65-F5344CB8AC3E}">
        <p14:creationId xmlns:p14="http://schemas.microsoft.com/office/powerpoint/2010/main" val="1104350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13</a:t>
            </a:fld>
            <a:endParaRPr lang="fr-CA"/>
          </a:p>
        </p:txBody>
      </p:sp>
    </p:spTree>
    <p:extLst>
      <p:ext uri="{BB962C8B-B14F-4D97-AF65-F5344CB8AC3E}">
        <p14:creationId xmlns:p14="http://schemas.microsoft.com/office/powerpoint/2010/main" val="2271650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4E443C"/>
                </a:solidFill>
                <a:effectLst/>
                <a:latin typeface="Arial" panose="020B0604020202020204" pitchFamily="34" charset="0"/>
                <a:cs typeface="Arial" panose="020B0604020202020204" pitchFamily="34" charset="0"/>
              </a:rPr>
              <a:t>Ceci nous mène aux trois sections principales d’un projet Git : le répertoire Git, le répertoire de travail et la zone d’index.</a:t>
            </a:r>
          </a:p>
          <a:p>
            <a:pPr algn="l"/>
            <a:r>
              <a:rPr lang="fr-FR" b="0" i="0" dirty="0">
                <a:solidFill>
                  <a:srgbClr val="4E443C"/>
                </a:solidFill>
                <a:effectLst/>
                <a:latin typeface="Arial" panose="020B0604020202020204" pitchFamily="34" charset="0"/>
              </a:rPr>
              <a:t>L’utilisation standard de Git se passe comme suit :</a:t>
            </a:r>
          </a:p>
          <a:p>
            <a:pPr marL="342900" indent="-342900" algn="l">
              <a:buFont typeface="+mj-lt"/>
              <a:buAutoNum type="arabicPeriod"/>
            </a:pPr>
            <a:r>
              <a:rPr lang="fr-FR" b="0" i="0" dirty="0">
                <a:solidFill>
                  <a:srgbClr val="4E443C"/>
                </a:solidFill>
                <a:effectLst/>
                <a:latin typeface="Arial" panose="020B0604020202020204" pitchFamily="34" charset="0"/>
              </a:rPr>
              <a:t>vous modifiez des fichiers dans votre répertoire de travail ;</a:t>
            </a:r>
          </a:p>
          <a:p>
            <a:pPr marL="342900" indent="-342900" algn="l">
              <a:buFont typeface="+mj-lt"/>
              <a:buAutoNum type="arabicPeriod"/>
            </a:pPr>
            <a:r>
              <a:rPr lang="fr-FR" b="0" i="0" dirty="0">
                <a:solidFill>
                  <a:srgbClr val="4E443C"/>
                </a:solidFill>
                <a:effectLst/>
                <a:latin typeface="Arial" panose="020B0604020202020204" pitchFamily="34" charset="0"/>
              </a:rPr>
              <a:t>vous indexez les fichiers modifiés, ce qui ajoute des instantanés de ces fichiers dans la zone d’index ;</a:t>
            </a:r>
          </a:p>
          <a:p>
            <a:pPr marL="342900" indent="-342900" algn="l">
              <a:buFont typeface="+mj-lt"/>
              <a:buAutoNum type="arabicPeriod"/>
            </a:pPr>
            <a:r>
              <a:rPr lang="fr-FR" b="0" i="0" dirty="0">
                <a:solidFill>
                  <a:srgbClr val="4E443C"/>
                </a:solidFill>
                <a:effectLst/>
                <a:latin typeface="Arial" panose="020B0604020202020204" pitchFamily="34" charset="0"/>
              </a:rPr>
              <a:t>vous validez, ce qui a pour effet de basculer les instantanés des fichiers de l’index dans la base de données du répertoire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4E443C"/>
              </a:solidFill>
              <a:effectLst/>
              <a:latin typeface="Arial" panose="020B0604020202020204" pitchFamily="34" charset="0"/>
              <a:cs typeface="Arial" panose="020B0604020202020204" pitchFamily="34" charset="0"/>
            </a:endParaRP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15</a:t>
            </a:fld>
            <a:endParaRPr lang="fr-CA"/>
          </a:p>
        </p:txBody>
      </p:sp>
    </p:spTree>
    <p:extLst>
      <p:ext uri="{BB962C8B-B14F-4D97-AF65-F5344CB8AC3E}">
        <p14:creationId xmlns:p14="http://schemas.microsoft.com/office/powerpoint/2010/main" val="3402971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0" i="0" dirty="0">
                <a:solidFill>
                  <a:srgbClr val="4E443C"/>
                </a:solidFill>
                <a:effectLst/>
                <a:latin typeface="Arial" panose="020B0604020202020204" pitchFamily="34" charset="0"/>
                <a:cs typeface="Arial" panose="020B0604020202020204" pitchFamily="34" charset="0"/>
              </a:rPr>
              <a:t>Ceci nous mène aux trois sections principales d’un projet Git : le répertoire Git, le répertoire de travail et la zone d’index.</a:t>
            </a:r>
          </a:p>
          <a:p>
            <a:pPr algn="l"/>
            <a:r>
              <a:rPr lang="fr-FR" b="0" i="0" dirty="0">
                <a:solidFill>
                  <a:srgbClr val="4E443C"/>
                </a:solidFill>
                <a:effectLst/>
                <a:latin typeface="Arial" panose="020B0604020202020204" pitchFamily="34" charset="0"/>
              </a:rPr>
              <a:t>L’utilisation standard de Git se passe comme suit :</a:t>
            </a:r>
          </a:p>
          <a:p>
            <a:pPr marL="342900" indent="-342900" algn="l">
              <a:buFont typeface="+mj-lt"/>
              <a:buAutoNum type="arabicPeriod"/>
            </a:pPr>
            <a:r>
              <a:rPr lang="fr-FR" b="0" i="0" dirty="0">
                <a:solidFill>
                  <a:srgbClr val="4E443C"/>
                </a:solidFill>
                <a:effectLst/>
                <a:latin typeface="Arial" panose="020B0604020202020204" pitchFamily="34" charset="0"/>
              </a:rPr>
              <a:t>vous modifiez des fichiers dans votre répertoire de travail ;</a:t>
            </a:r>
          </a:p>
          <a:p>
            <a:pPr marL="342900" indent="-342900" algn="l">
              <a:buFont typeface="+mj-lt"/>
              <a:buAutoNum type="arabicPeriod"/>
            </a:pPr>
            <a:r>
              <a:rPr lang="fr-FR" b="0" i="0" dirty="0">
                <a:solidFill>
                  <a:srgbClr val="4E443C"/>
                </a:solidFill>
                <a:effectLst/>
                <a:latin typeface="Arial" panose="020B0604020202020204" pitchFamily="34" charset="0"/>
              </a:rPr>
              <a:t>vous indexez les fichiers modifiés, ce qui ajoute des instantanés de ces fichiers dans la zone d’index ;</a:t>
            </a:r>
          </a:p>
          <a:p>
            <a:pPr marL="342900" indent="-342900" algn="l">
              <a:buFont typeface="+mj-lt"/>
              <a:buAutoNum type="arabicPeriod"/>
            </a:pPr>
            <a:r>
              <a:rPr lang="fr-FR" b="0" i="0" dirty="0">
                <a:solidFill>
                  <a:srgbClr val="4E443C"/>
                </a:solidFill>
                <a:effectLst/>
                <a:latin typeface="Arial" panose="020B0604020202020204" pitchFamily="34" charset="0"/>
              </a:rPr>
              <a:t>vous validez, ce qui a pour effet de basculer les instantanés des fichiers de l’index dans la base de données du répertoire Git.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4E443C"/>
              </a:solidFill>
              <a:effectLst/>
              <a:latin typeface="Arial" panose="020B0604020202020204" pitchFamily="34" charset="0"/>
              <a:cs typeface="Arial" panose="020B0604020202020204" pitchFamily="34" charset="0"/>
            </a:endParaRPr>
          </a:p>
          <a:p>
            <a:endParaRPr lang="en-CA" dirty="0"/>
          </a:p>
        </p:txBody>
      </p:sp>
      <p:sp>
        <p:nvSpPr>
          <p:cNvPr id="4" name="Espace réservé du numéro de diapositive 3"/>
          <p:cNvSpPr>
            <a:spLocks noGrp="1"/>
          </p:cNvSpPr>
          <p:nvPr>
            <p:ph type="sldNum" sz="quarter" idx="5"/>
          </p:nvPr>
        </p:nvSpPr>
        <p:spPr/>
        <p:txBody>
          <a:bodyPr/>
          <a:lstStyle/>
          <a:p>
            <a:fld id="{9C39BC66-3363-40B8-B345-F340A53458A2}" type="slidenum">
              <a:rPr lang="fr-CA" smtClean="0"/>
              <a:t>16</a:t>
            </a:fld>
            <a:endParaRPr lang="fr-CA"/>
          </a:p>
        </p:txBody>
      </p:sp>
    </p:spTree>
    <p:extLst>
      <p:ext uri="{BB962C8B-B14F-4D97-AF65-F5344CB8AC3E}">
        <p14:creationId xmlns:p14="http://schemas.microsoft.com/office/powerpoint/2010/main" val="3308719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8A362-08C7-4827-8C35-166236FFD4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CA"/>
          </a:p>
        </p:txBody>
      </p:sp>
      <p:sp>
        <p:nvSpPr>
          <p:cNvPr id="3" name="Subtitle 2">
            <a:extLst>
              <a:ext uri="{FF2B5EF4-FFF2-40B4-BE49-F238E27FC236}">
                <a16:creationId xmlns:a16="http://schemas.microsoft.com/office/drawing/2014/main" id="{EA64DB36-85CC-4810-8EE3-6FDAECE98C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CA"/>
          </a:p>
        </p:txBody>
      </p:sp>
      <p:sp>
        <p:nvSpPr>
          <p:cNvPr id="4" name="Date Placeholder 3">
            <a:extLst>
              <a:ext uri="{FF2B5EF4-FFF2-40B4-BE49-F238E27FC236}">
                <a16:creationId xmlns:a16="http://schemas.microsoft.com/office/drawing/2014/main" id="{7AAC9F1B-1677-47BA-9813-2DC305741C63}"/>
              </a:ext>
            </a:extLst>
          </p:cNvPr>
          <p:cNvSpPr>
            <a:spLocks noGrp="1"/>
          </p:cNvSpPr>
          <p:nvPr>
            <p:ph type="dt" sz="half" idx="10"/>
          </p:nvPr>
        </p:nvSpPr>
        <p:spPr/>
        <p:txBody>
          <a:bodyPr/>
          <a:lstStyle/>
          <a:p>
            <a:fld id="{7CF37211-D364-47CC-A356-05D9D85E4F05}" type="datetime1">
              <a:rPr lang="fr-CA" smtClean="0"/>
              <a:t>2024-01-20</a:t>
            </a:fld>
            <a:endParaRPr lang="fr-CA"/>
          </a:p>
        </p:txBody>
      </p:sp>
      <p:sp>
        <p:nvSpPr>
          <p:cNvPr id="5" name="Footer Placeholder 4">
            <a:extLst>
              <a:ext uri="{FF2B5EF4-FFF2-40B4-BE49-F238E27FC236}">
                <a16:creationId xmlns:a16="http://schemas.microsoft.com/office/drawing/2014/main" id="{A8ED9317-776A-4324-A437-B65DF75334D8}"/>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D7B14CC3-E41D-4B9B-B200-AD15F4A39C1B}"/>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230089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574F1-5F04-441C-8A3D-CB96AEB2263A}"/>
              </a:ext>
            </a:extLst>
          </p:cNvPr>
          <p:cNvSpPr>
            <a:spLocks noGrp="1"/>
          </p:cNvSpPr>
          <p:nvPr>
            <p:ph type="title"/>
          </p:nvPr>
        </p:nvSpPr>
        <p:spPr/>
        <p:txBody>
          <a:bodyPr/>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5BBFA231-9B56-4C59-8AF3-1C13EC0A4A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DCE15164-1D64-44AC-8ED5-140A77B5981D}"/>
              </a:ext>
            </a:extLst>
          </p:cNvPr>
          <p:cNvSpPr>
            <a:spLocks noGrp="1"/>
          </p:cNvSpPr>
          <p:nvPr>
            <p:ph type="dt" sz="half" idx="10"/>
          </p:nvPr>
        </p:nvSpPr>
        <p:spPr/>
        <p:txBody>
          <a:bodyPr/>
          <a:lstStyle/>
          <a:p>
            <a:fld id="{C5F730CB-FD33-42D2-89F3-5839B42625B7}" type="datetime1">
              <a:rPr lang="fr-CA" smtClean="0"/>
              <a:t>2024-01-20</a:t>
            </a:fld>
            <a:endParaRPr lang="fr-CA"/>
          </a:p>
        </p:txBody>
      </p:sp>
      <p:sp>
        <p:nvSpPr>
          <p:cNvPr id="5" name="Footer Placeholder 4">
            <a:extLst>
              <a:ext uri="{FF2B5EF4-FFF2-40B4-BE49-F238E27FC236}">
                <a16:creationId xmlns:a16="http://schemas.microsoft.com/office/drawing/2014/main" id="{2A194501-04D3-420A-BC76-FCAE004A2D74}"/>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A28951BB-260D-47A9-A92B-60ED8E56EA0D}"/>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5164155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04D95-7F4E-4529-8116-3B16D88EFDB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CA"/>
          </a:p>
        </p:txBody>
      </p:sp>
      <p:sp>
        <p:nvSpPr>
          <p:cNvPr id="3" name="Vertical Text Placeholder 2">
            <a:extLst>
              <a:ext uri="{FF2B5EF4-FFF2-40B4-BE49-F238E27FC236}">
                <a16:creationId xmlns:a16="http://schemas.microsoft.com/office/drawing/2014/main" id="{2FD60ED3-C594-4600-B735-D483665AB3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2E2AD49D-AB57-4FFE-B7ED-5F84887BD3B2}"/>
              </a:ext>
            </a:extLst>
          </p:cNvPr>
          <p:cNvSpPr>
            <a:spLocks noGrp="1"/>
          </p:cNvSpPr>
          <p:nvPr>
            <p:ph type="dt" sz="half" idx="10"/>
          </p:nvPr>
        </p:nvSpPr>
        <p:spPr/>
        <p:txBody>
          <a:bodyPr/>
          <a:lstStyle/>
          <a:p>
            <a:fld id="{3F51AE28-6551-4553-ACD8-57BA4DC36B73}" type="datetime1">
              <a:rPr lang="fr-CA" smtClean="0"/>
              <a:t>2024-01-20</a:t>
            </a:fld>
            <a:endParaRPr lang="fr-CA"/>
          </a:p>
        </p:txBody>
      </p:sp>
      <p:sp>
        <p:nvSpPr>
          <p:cNvPr id="5" name="Footer Placeholder 4">
            <a:extLst>
              <a:ext uri="{FF2B5EF4-FFF2-40B4-BE49-F238E27FC236}">
                <a16:creationId xmlns:a16="http://schemas.microsoft.com/office/drawing/2014/main" id="{7FEE61A1-A56D-408C-BB9C-234EFC8B4B9D}"/>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B5742949-F130-4706-BAB0-6A78FB85ECA6}"/>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1735323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C05D9-EA5F-49F2-ACFD-B8F201A61E31}"/>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2B534E84-AE0B-48D3-83AF-0A1F23E0FF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35FF6E62-0280-42B6-B297-AE71D8B22293}"/>
              </a:ext>
            </a:extLst>
          </p:cNvPr>
          <p:cNvSpPr>
            <a:spLocks noGrp="1"/>
          </p:cNvSpPr>
          <p:nvPr>
            <p:ph type="dt" sz="half" idx="10"/>
          </p:nvPr>
        </p:nvSpPr>
        <p:spPr/>
        <p:txBody>
          <a:bodyPr/>
          <a:lstStyle/>
          <a:p>
            <a:fld id="{1CB1A2B5-3077-4429-9900-E14FDA841B55}" type="datetime1">
              <a:rPr lang="fr-CA" smtClean="0"/>
              <a:t>2024-01-20</a:t>
            </a:fld>
            <a:endParaRPr lang="fr-CA"/>
          </a:p>
        </p:txBody>
      </p:sp>
      <p:sp>
        <p:nvSpPr>
          <p:cNvPr id="5" name="Footer Placeholder 4">
            <a:extLst>
              <a:ext uri="{FF2B5EF4-FFF2-40B4-BE49-F238E27FC236}">
                <a16:creationId xmlns:a16="http://schemas.microsoft.com/office/drawing/2014/main" id="{24D65B6C-FAA1-4177-B312-85D523006BA6}"/>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A3C6BF85-174D-4DC2-BF15-B3D586EABDB6}"/>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4029611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21966-6F0E-499C-8FF1-4C7E74FCE9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CA"/>
          </a:p>
        </p:txBody>
      </p:sp>
      <p:sp>
        <p:nvSpPr>
          <p:cNvPr id="3" name="Text Placeholder 2">
            <a:extLst>
              <a:ext uri="{FF2B5EF4-FFF2-40B4-BE49-F238E27FC236}">
                <a16:creationId xmlns:a16="http://schemas.microsoft.com/office/drawing/2014/main" id="{D4B86971-23C6-4DE8-9B5E-BF818A0017C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CDED3B-675E-400C-9596-48024966AF4C}"/>
              </a:ext>
            </a:extLst>
          </p:cNvPr>
          <p:cNvSpPr>
            <a:spLocks noGrp="1"/>
          </p:cNvSpPr>
          <p:nvPr>
            <p:ph type="dt" sz="half" idx="10"/>
          </p:nvPr>
        </p:nvSpPr>
        <p:spPr/>
        <p:txBody>
          <a:bodyPr/>
          <a:lstStyle/>
          <a:p>
            <a:fld id="{8BF8B090-930F-4F0E-A2B6-A0115DF3ED40}" type="datetime1">
              <a:rPr lang="fr-CA" smtClean="0"/>
              <a:t>2024-01-20</a:t>
            </a:fld>
            <a:endParaRPr lang="fr-CA"/>
          </a:p>
        </p:txBody>
      </p:sp>
      <p:sp>
        <p:nvSpPr>
          <p:cNvPr id="5" name="Footer Placeholder 4">
            <a:extLst>
              <a:ext uri="{FF2B5EF4-FFF2-40B4-BE49-F238E27FC236}">
                <a16:creationId xmlns:a16="http://schemas.microsoft.com/office/drawing/2014/main" id="{FF4A9C12-843C-4B5A-9FDF-16AD6C6D7010}"/>
              </a:ext>
            </a:extLst>
          </p:cNvPr>
          <p:cNvSpPr>
            <a:spLocks noGrp="1"/>
          </p:cNvSpPr>
          <p:nvPr>
            <p:ph type="ftr" sz="quarter" idx="11"/>
          </p:nvPr>
        </p:nvSpPr>
        <p:spPr/>
        <p:txBody>
          <a:bodyPr/>
          <a:lstStyle/>
          <a:p>
            <a:endParaRPr lang="fr-CA"/>
          </a:p>
        </p:txBody>
      </p:sp>
      <p:sp>
        <p:nvSpPr>
          <p:cNvPr id="6" name="Slide Number Placeholder 5">
            <a:extLst>
              <a:ext uri="{FF2B5EF4-FFF2-40B4-BE49-F238E27FC236}">
                <a16:creationId xmlns:a16="http://schemas.microsoft.com/office/drawing/2014/main" id="{8BAB3237-5922-4377-97B8-1417CCEA574F}"/>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180684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8FF7A-D6B3-433F-93F4-4122DD18255E}"/>
              </a:ext>
            </a:extLst>
          </p:cNvPr>
          <p:cNvSpPr>
            <a:spLocks noGrp="1"/>
          </p:cNvSpPr>
          <p:nvPr>
            <p:ph type="title"/>
          </p:nvPr>
        </p:nvSpPr>
        <p:spPr/>
        <p:txBody>
          <a:bodyPr/>
          <a:lstStyle/>
          <a:p>
            <a:r>
              <a:rPr lang="en-US"/>
              <a:t>Click to edit Master title style</a:t>
            </a:r>
            <a:endParaRPr lang="fr-CA"/>
          </a:p>
        </p:txBody>
      </p:sp>
      <p:sp>
        <p:nvSpPr>
          <p:cNvPr id="3" name="Content Placeholder 2">
            <a:extLst>
              <a:ext uri="{FF2B5EF4-FFF2-40B4-BE49-F238E27FC236}">
                <a16:creationId xmlns:a16="http://schemas.microsoft.com/office/drawing/2014/main" id="{B44CDB42-65AC-4861-A8FF-96DA1DDFCB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Content Placeholder 3">
            <a:extLst>
              <a:ext uri="{FF2B5EF4-FFF2-40B4-BE49-F238E27FC236}">
                <a16:creationId xmlns:a16="http://schemas.microsoft.com/office/drawing/2014/main" id="{9E25631F-3363-47C3-9624-105D52304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Date Placeholder 4">
            <a:extLst>
              <a:ext uri="{FF2B5EF4-FFF2-40B4-BE49-F238E27FC236}">
                <a16:creationId xmlns:a16="http://schemas.microsoft.com/office/drawing/2014/main" id="{8011F237-97B5-486D-9BAF-99ACFA6CCA47}"/>
              </a:ext>
            </a:extLst>
          </p:cNvPr>
          <p:cNvSpPr>
            <a:spLocks noGrp="1"/>
          </p:cNvSpPr>
          <p:nvPr>
            <p:ph type="dt" sz="half" idx="10"/>
          </p:nvPr>
        </p:nvSpPr>
        <p:spPr/>
        <p:txBody>
          <a:bodyPr/>
          <a:lstStyle/>
          <a:p>
            <a:fld id="{33709F77-8D32-459C-A0E7-93523B051AAA}" type="datetime1">
              <a:rPr lang="fr-CA" smtClean="0"/>
              <a:t>2024-01-20</a:t>
            </a:fld>
            <a:endParaRPr lang="fr-CA"/>
          </a:p>
        </p:txBody>
      </p:sp>
      <p:sp>
        <p:nvSpPr>
          <p:cNvPr id="6" name="Footer Placeholder 5">
            <a:extLst>
              <a:ext uri="{FF2B5EF4-FFF2-40B4-BE49-F238E27FC236}">
                <a16:creationId xmlns:a16="http://schemas.microsoft.com/office/drawing/2014/main" id="{15F6FD14-98DD-4AFE-9A5D-28F1306E5EA2}"/>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7EFB83DF-9723-42BE-B78A-6A9A3A0263D0}"/>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3197981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9E601-8CE2-4CD2-A896-71D0B1992075}"/>
              </a:ext>
            </a:extLst>
          </p:cNvPr>
          <p:cNvSpPr>
            <a:spLocks noGrp="1"/>
          </p:cNvSpPr>
          <p:nvPr>
            <p:ph type="title"/>
          </p:nvPr>
        </p:nvSpPr>
        <p:spPr>
          <a:xfrm>
            <a:off x="839788" y="365125"/>
            <a:ext cx="10515600" cy="1325563"/>
          </a:xfrm>
        </p:spPr>
        <p:txBody>
          <a:bodyPr/>
          <a:lstStyle/>
          <a:p>
            <a:r>
              <a:rPr lang="en-US"/>
              <a:t>Click to edit Master title style</a:t>
            </a:r>
            <a:endParaRPr lang="fr-CA"/>
          </a:p>
        </p:txBody>
      </p:sp>
      <p:sp>
        <p:nvSpPr>
          <p:cNvPr id="3" name="Text Placeholder 2">
            <a:extLst>
              <a:ext uri="{FF2B5EF4-FFF2-40B4-BE49-F238E27FC236}">
                <a16:creationId xmlns:a16="http://schemas.microsoft.com/office/drawing/2014/main" id="{AE53BF67-FD69-4378-9827-49B124C686B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58AE790-1F0E-4F8C-9908-DD7AF3D00A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5" name="Text Placeholder 4">
            <a:extLst>
              <a:ext uri="{FF2B5EF4-FFF2-40B4-BE49-F238E27FC236}">
                <a16:creationId xmlns:a16="http://schemas.microsoft.com/office/drawing/2014/main" id="{C9C9DBC7-236F-4D1D-946D-5ED5A0F9A7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24C833-61FC-407D-866B-ED2DB70C58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7" name="Date Placeholder 6">
            <a:extLst>
              <a:ext uri="{FF2B5EF4-FFF2-40B4-BE49-F238E27FC236}">
                <a16:creationId xmlns:a16="http://schemas.microsoft.com/office/drawing/2014/main" id="{1A1C8817-5602-4656-8FF6-1F60BD5677FC}"/>
              </a:ext>
            </a:extLst>
          </p:cNvPr>
          <p:cNvSpPr>
            <a:spLocks noGrp="1"/>
          </p:cNvSpPr>
          <p:nvPr>
            <p:ph type="dt" sz="half" idx="10"/>
          </p:nvPr>
        </p:nvSpPr>
        <p:spPr/>
        <p:txBody>
          <a:bodyPr/>
          <a:lstStyle/>
          <a:p>
            <a:fld id="{6EE36235-2367-4CBC-90A4-CCD4B0706E08}" type="datetime1">
              <a:rPr lang="fr-CA" smtClean="0"/>
              <a:t>2024-01-20</a:t>
            </a:fld>
            <a:endParaRPr lang="fr-CA"/>
          </a:p>
        </p:txBody>
      </p:sp>
      <p:sp>
        <p:nvSpPr>
          <p:cNvPr id="8" name="Footer Placeholder 7">
            <a:extLst>
              <a:ext uri="{FF2B5EF4-FFF2-40B4-BE49-F238E27FC236}">
                <a16:creationId xmlns:a16="http://schemas.microsoft.com/office/drawing/2014/main" id="{F9110E99-534A-4C0E-B258-6C2E815AEE28}"/>
              </a:ext>
            </a:extLst>
          </p:cNvPr>
          <p:cNvSpPr>
            <a:spLocks noGrp="1"/>
          </p:cNvSpPr>
          <p:nvPr>
            <p:ph type="ftr" sz="quarter" idx="11"/>
          </p:nvPr>
        </p:nvSpPr>
        <p:spPr/>
        <p:txBody>
          <a:bodyPr/>
          <a:lstStyle/>
          <a:p>
            <a:endParaRPr lang="fr-CA"/>
          </a:p>
        </p:txBody>
      </p:sp>
      <p:sp>
        <p:nvSpPr>
          <p:cNvPr id="9" name="Slide Number Placeholder 8">
            <a:extLst>
              <a:ext uri="{FF2B5EF4-FFF2-40B4-BE49-F238E27FC236}">
                <a16:creationId xmlns:a16="http://schemas.microsoft.com/office/drawing/2014/main" id="{9F178B97-FA9F-464D-8C1F-86F99DD99179}"/>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33002744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0ED62-A44B-47A2-9904-C835C5451771}"/>
              </a:ext>
            </a:extLst>
          </p:cNvPr>
          <p:cNvSpPr>
            <a:spLocks noGrp="1"/>
          </p:cNvSpPr>
          <p:nvPr>
            <p:ph type="title"/>
          </p:nvPr>
        </p:nvSpPr>
        <p:spPr/>
        <p:txBody>
          <a:bodyPr/>
          <a:lstStyle/>
          <a:p>
            <a:r>
              <a:rPr lang="en-US"/>
              <a:t>Click to edit Master title style</a:t>
            </a:r>
            <a:endParaRPr lang="fr-CA"/>
          </a:p>
        </p:txBody>
      </p:sp>
      <p:sp>
        <p:nvSpPr>
          <p:cNvPr id="3" name="Date Placeholder 2">
            <a:extLst>
              <a:ext uri="{FF2B5EF4-FFF2-40B4-BE49-F238E27FC236}">
                <a16:creationId xmlns:a16="http://schemas.microsoft.com/office/drawing/2014/main" id="{B4C78BF6-3DAA-4B3A-80FF-E003AAA801D3}"/>
              </a:ext>
            </a:extLst>
          </p:cNvPr>
          <p:cNvSpPr>
            <a:spLocks noGrp="1"/>
          </p:cNvSpPr>
          <p:nvPr>
            <p:ph type="dt" sz="half" idx="10"/>
          </p:nvPr>
        </p:nvSpPr>
        <p:spPr/>
        <p:txBody>
          <a:bodyPr/>
          <a:lstStyle/>
          <a:p>
            <a:fld id="{08081F1D-4765-451A-BDD9-D9EC1F249544}" type="datetime1">
              <a:rPr lang="fr-CA" smtClean="0"/>
              <a:t>2024-01-20</a:t>
            </a:fld>
            <a:endParaRPr lang="fr-CA"/>
          </a:p>
        </p:txBody>
      </p:sp>
      <p:sp>
        <p:nvSpPr>
          <p:cNvPr id="4" name="Footer Placeholder 3">
            <a:extLst>
              <a:ext uri="{FF2B5EF4-FFF2-40B4-BE49-F238E27FC236}">
                <a16:creationId xmlns:a16="http://schemas.microsoft.com/office/drawing/2014/main" id="{1F338673-6324-4E31-B891-E61AC818158C}"/>
              </a:ext>
            </a:extLst>
          </p:cNvPr>
          <p:cNvSpPr>
            <a:spLocks noGrp="1"/>
          </p:cNvSpPr>
          <p:nvPr>
            <p:ph type="ftr" sz="quarter" idx="11"/>
          </p:nvPr>
        </p:nvSpPr>
        <p:spPr/>
        <p:txBody>
          <a:bodyPr/>
          <a:lstStyle/>
          <a:p>
            <a:endParaRPr lang="fr-CA"/>
          </a:p>
        </p:txBody>
      </p:sp>
      <p:sp>
        <p:nvSpPr>
          <p:cNvPr id="5" name="Slide Number Placeholder 4">
            <a:extLst>
              <a:ext uri="{FF2B5EF4-FFF2-40B4-BE49-F238E27FC236}">
                <a16:creationId xmlns:a16="http://schemas.microsoft.com/office/drawing/2014/main" id="{A2475296-747B-45E6-8C25-282E90DA3671}"/>
              </a:ext>
            </a:extLst>
          </p:cNvPr>
          <p:cNvSpPr>
            <a:spLocks noGrp="1"/>
          </p:cNvSpPr>
          <p:nvPr>
            <p:ph type="sldNum" sz="quarter" idx="12"/>
          </p:nvPr>
        </p:nvSpPr>
        <p:spPr/>
        <p:txBody>
          <a:bodyPr/>
          <a:lstStyle/>
          <a:p>
            <a:fld id="{2A36D1C2-E2EA-4BC6-8911-429A8CF6BF49}" type="slidenum">
              <a:rPr lang="fr-CA" smtClean="0"/>
              <a:t>‹N°›</a:t>
            </a:fld>
            <a:endParaRPr lang="fr-CA"/>
          </a:p>
        </p:txBody>
      </p:sp>
      <p:cxnSp>
        <p:nvCxnSpPr>
          <p:cNvPr id="6" name="Straight Connector 5">
            <a:extLst>
              <a:ext uri="{FF2B5EF4-FFF2-40B4-BE49-F238E27FC236}">
                <a16:creationId xmlns:a16="http://schemas.microsoft.com/office/drawing/2014/main" id="{258F71D9-BB7A-4CE8-8900-8002EE05DCDD}"/>
              </a:ext>
            </a:extLst>
          </p:cNvPr>
          <p:cNvCxnSpPr/>
          <p:nvPr userDrawn="1"/>
        </p:nvCxnSpPr>
        <p:spPr>
          <a:xfrm>
            <a:off x="838200" y="1669143"/>
            <a:ext cx="1052648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4105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9F5E26-937E-45C0-B0E5-CAC403842BF4}"/>
              </a:ext>
            </a:extLst>
          </p:cNvPr>
          <p:cNvSpPr>
            <a:spLocks noGrp="1"/>
          </p:cNvSpPr>
          <p:nvPr>
            <p:ph type="dt" sz="half" idx="10"/>
          </p:nvPr>
        </p:nvSpPr>
        <p:spPr/>
        <p:txBody>
          <a:bodyPr/>
          <a:lstStyle/>
          <a:p>
            <a:fld id="{6985E377-DBAC-4C7A-A4C2-889FD57A6D43}" type="datetime1">
              <a:rPr lang="fr-CA" smtClean="0"/>
              <a:t>2024-01-20</a:t>
            </a:fld>
            <a:endParaRPr lang="fr-CA"/>
          </a:p>
        </p:txBody>
      </p:sp>
      <p:sp>
        <p:nvSpPr>
          <p:cNvPr id="3" name="Footer Placeholder 2">
            <a:extLst>
              <a:ext uri="{FF2B5EF4-FFF2-40B4-BE49-F238E27FC236}">
                <a16:creationId xmlns:a16="http://schemas.microsoft.com/office/drawing/2014/main" id="{CFC9D49C-6DA5-40BF-B836-5A084F3561E8}"/>
              </a:ext>
            </a:extLst>
          </p:cNvPr>
          <p:cNvSpPr>
            <a:spLocks noGrp="1"/>
          </p:cNvSpPr>
          <p:nvPr>
            <p:ph type="ftr" sz="quarter" idx="11"/>
          </p:nvPr>
        </p:nvSpPr>
        <p:spPr/>
        <p:txBody>
          <a:bodyPr/>
          <a:lstStyle/>
          <a:p>
            <a:endParaRPr lang="fr-CA"/>
          </a:p>
        </p:txBody>
      </p:sp>
      <p:sp>
        <p:nvSpPr>
          <p:cNvPr id="4" name="Slide Number Placeholder 3">
            <a:extLst>
              <a:ext uri="{FF2B5EF4-FFF2-40B4-BE49-F238E27FC236}">
                <a16:creationId xmlns:a16="http://schemas.microsoft.com/office/drawing/2014/main" id="{C16D039E-EF75-4646-A7DD-B54D1B303E84}"/>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3673795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F6EC5-F3C1-4F18-8661-D97E677AF2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Content Placeholder 2">
            <a:extLst>
              <a:ext uri="{FF2B5EF4-FFF2-40B4-BE49-F238E27FC236}">
                <a16:creationId xmlns:a16="http://schemas.microsoft.com/office/drawing/2014/main" id="{1FD633E4-DE84-4AE4-8382-C7EE8E5C6D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Text Placeholder 3">
            <a:extLst>
              <a:ext uri="{FF2B5EF4-FFF2-40B4-BE49-F238E27FC236}">
                <a16:creationId xmlns:a16="http://schemas.microsoft.com/office/drawing/2014/main" id="{47CD2091-9858-4100-AF94-83704EDC8F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9ADC9-7299-498E-8BF6-DE95883C6B39}"/>
              </a:ext>
            </a:extLst>
          </p:cNvPr>
          <p:cNvSpPr>
            <a:spLocks noGrp="1"/>
          </p:cNvSpPr>
          <p:nvPr>
            <p:ph type="dt" sz="half" idx="10"/>
          </p:nvPr>
        </p:nvSpPr>
        <p:spPr/>
        <p:txBody>
          <a:bodyPr/>
          <a:lstStyle/>
          <a:p>
            <a:fld id="{3178D971-BDB9-4EA8-9403-629294E97403}" type="datetime1">
              <a:rPr lang="fr-CA" smtClean="0"/>
              <a:t>2024-01-20</a:t>
            </a:fld>
            <a:endParaRPr lang="fr-CA"/>
          </a:p>
        </p:txBody>
      </p:sp>
      <p:sp>
        <p:nvSpPr>
          <p:cNvPr id="6" name="Footer Placeholder 5">
            <a:extLst>
              <a:ext uri="{FF2B5EF4-FFF2-40B4-BE49-F238E27FC236}">
                <a16:creationId xmlns:a16="http://schemas.microsoft.com/office/drawing/2014/main" id="{773BBA4A-EE72-4E24-8407-859564320E69}"/>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5CD4EE04-491A-45DD-97BC-ACF673C7C862}"/>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396393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9DC05-4AE3-44B2-A3CB-CF3925A9EB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CA"/>
          </a:p>
        </p:txBody>
      </p:sp>
      <p:sp>
        <p:nvSpPr>
          <p:cNvPr id="3" name="Picture Placeholder 2">
            <a:extLst>
              <a:ext uri="{FF2B5EF4-FFF2-40B4-BE49-F238E27FC236}">
                <a16:creationId xmlns:a16="http://schemas.microsoft.com/office/drawing/2014/main" id="{708E4BF9-0214-4F7F-A810-3313B1EE46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CA"/>
          </a:p>
        </p:txBody>
      </p:sp>
      <p:sp>
        <p:nvSpPr>
          <p:cNvPr id="4" name="Text Placeholder 3">
            <a:extLst>
              <a:ext uri="{FF2B5EF4-FFF2-40B4-BE49-F238E27FC236}">
                <a16:creationId xmlns:a16="http://schemas.microsoft.com/office/drawing/2014/main" id="{9AE846BA-8ACC-480F-9F68-586713D4D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D7EFA1-F028-4EE7-B597-349A8BD1BEE8}"/>
              </a:ext>
            </a:extLst>
          </p:cNvPr>
          <p:cNvSpPr>
            <a:spLocks noGrp="1"/>
          </p:cNvSpPr>
          <p:nvPr>
            <p:ph type="dt" sz="half" idx="10"/>
          </p:nvPr>
        </p:nvSpPr>
        <p:spPr/>
        <p:txBody>
          <a:bodyPr/>
          <a:lstStyle/>
          <a:p>
            <a:fld id="{51D8DEF1-054B-4FAA-8EA7-EDC0AF53FF16}" type="datetime1">
              <a:rPr lang="fr-CA" smtClean="0"/>
              <a:t>2024-01-20</a:t>
            </a:fld>
            <a:endParaRPr lang="fr-CA"/>
          </a:p>
        </p:txBody>
      </p:sp>
      <p:sp>
        <p:nvSpPr>
          <p:cNvPr id="6" name="Footer Placeholder 5">
            <a:extLst>
              <a:ext uri="{FF2B5EF4-FFF2-40B4-BE49-F238E27FC236}">
                <a16:creationId xmlns:a16="http://schemas.microsoft.com/office/drawing/2014/main" id="{C2D9D6D5-4223-4F72-A8D1-F20292B5F568}"/>
              </a:ext>
            </a:extLst>
          </p:cNvPr>
          <p:cNvSpPr>
            <a:spLocks noGrp="1"/>
          </p:cNvSpPr>
          <p:nvPr>
            <p:ph type="ftr" sz="quarter" idx="11"/>
          </p:nvPr>
        </p:nvSpPr>
        <p:spPr/>
        <p:txBody>
          <a:bodyPr/>
          <a:lstStyle/>
          <a:p>
            <a:endParaRPr lang="fr-CA"/>
          </a:p>
        </p:txBody>
      </p:sp>
      <p:sp>
        <p:nvSpPr>
          <p:cNvPr id="7" name="Slide Number Placeholder 6">
            <a:extLst>
              <a:ext uri="{FF2B5EF4-FFF2-40B4-BE49-F238E27FC236}">
                <a16:creationId xmlns:a16="http://schemas.microsoft.com/office/drawing/2014/main" id="{BD983A77-0C2F-45A4-BFA1-54F1E3AFCBDC}"/>
              </a:ext>
            </a:extLst>
          </p:cNvPr>
          <p:cNvSpPr>
            <a:spLocks noGrp="1"/>
          </p:cNvSpPr>
          <p:nvPr>
            <p:ph type="sldNum" sz="quarter" idx="12"/>
          </p:nvPr>
        </p:nvSpPr>
        <p:spPr/>
        <p:txBody>
          <a:bodyPr/>
          <a:lstStyle/>
          <a:p>
            <a:fld id="{2A36D1C2-E2EA-4BC6-8911-429A8CF6BF49}" type="slidenum">
              <a:rPr lang="fr-CA" smtClean="0"/>
              <a:t>‹N°›</a:t>
            </a:fld>
            <a:endParaRPr lang="fr-CA"/>
          </a:p>
        </p:txBody>
      </p:sp>
    </p:spTree>
    <p:extLst>
      <p:ext uri="{BB962C8B-B14F-4D97-AF65-F5344CB8AC3E}">
        <p14:creationId xmlns:p14="http://schemas.microsoft.com/office/powerpoint/2010/main" val="713628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7FE49C-21C2-4476-94A8-43B848AA40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CA"/>
          </a:p>
        </p:txBody>
      </p:sp>
      <p:sp>
        <p:nvSpPr>
          <p:cNvPr id="3" name="Text Placeholder 2">
            <a:extLst>
              <a:ext uri="{FF2B5EF4-FFF2-40B4-BE49-F238E27FC236}">
                <a16:creationId xmlns:a16="http://schemas.microsoft.com/office/drawing/2014/main" id="{A5AC8155-0743-49EC-9FBE-26043E7F3A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CA"/>
          </a:p>
        </p:txBody>
      </p:sp>
      <p:sp>
        <p:nvSpPr>
          <p:cNvPr id="4" name="Date Placeholder 3">
            <a:extLst>
              <a:ext uri="{FF2B5EF4-FFF2-40B4-BE49-F238E27FC236}">
                <a16:creationId xmlns:a16="http://schemas.microsoft.com/office/drawing/2014/main" id="{2EF1513D-1FA5-4BF3-93B4-EE7CFDB26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3DAB3-A638-4C1F-9CF5-C230ECD6A87F}" type="datetime1">
              <a:rPr lang="fr-CA" smtClean="0"/>
              <a:t>2024-01-20</a:t>
            </a:fld>
            <a:endParaRPr lang="fr-CA"/>
          </a:p>
        </p:txBody>
      </p:sp>
      <p:sp>
        <p:nvSpPr>
          <p:cNvPr id="5" name="Footer Placeholder 4">
            <a:extLst>
              <a:ext uri="{FF2B5EF4-FFF2-40B4-BE49-F238E27FC236}">
                <a16:creationId xmlns:a16="http://schemas.microsoft.com/office/drawing/2014/main" id="{1ECDDDA7-29FD-4336-82B4-B2F200AB1B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CA"/>
          </a:p>
        </p:txBody>
      </p:sp>
      <p:sp>
        <p:nvSpPr>
          <p:cNvPr id="6" name="Slide Number Placeholder 5">
            <a:extLst>
              <a:ext uri="{FF2B5EF4-FFF2-40B4-BE49-F238E27FC236}">
                <a16:creationId xmlns:a16="http://schemas.microsoft.com/office/drawing/2014/main" id="{3A0000C1-C458-4682-B767-4808504457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6D1C2-E2EA-4BC6-8911-429A8CF6BF49}" type="slidenum">
              <a:rPr lang="fr-CA" smtClean="0"/>
              <a:t>‹N°›</a:t>
            </a:fld>
            <a:endParaRPr lang="fr-CA"/>
          </a:p>
        </p:txBody>
      </p:sp>
    </p:spTree>
    <p:extLst>
      <p:ext uri="{BB962C8B-B14F-4D97-AF65-F5344CB8AC3E}">
        <p14:creationId xmlns:p14="http://schemas.microsoft.com/office/powerpoint/2010/main" val="26643688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15.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5.png"/><Relationship Id="rId7" Type="http://schemas.openxmlformats.org/officeDocument/2006/relationships/image" Target="../media/image36.png"/><Relationship Id="rId12"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15.png"/><Relationship Id="rId4" Type="http://schemas.openxmlformats.org/officeDocument/2006/relationships/image" Target="../media/image32.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standishgroup.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0.png"/><Relationship Id="rId11" Type="http://schemas.openxmlformats.org/officeDocument/2006/relationships/customXml" Target="../ink/ink5.xml"/><Relationship Id="rId5" Type="http://schemas.openxmlformats.org/officeDocument/2006/relationships/customXml" Target="../ink/ink2.xml"/><Relationship Id="rId10" Type="http://schemas.openxmlformats.org/officeDocument/2006/relationships/image" Target="../media/image120.png"/><Relationship Id="rId4" Type="http://schemas.openxmlformats.org/officeDocument/2006/relationships/image" Target="../media/image90.png"/><Relationship Id="rId9" Type="http://schemas.openxmlformats.org/officeDocument/2006/relationships/customXml" Target="../ink/ink4.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astah.net/download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23.svg"/><Relationship Id="rId5" Type="http://schemas.openxmlformats.org/officeDocument/2006/relationships/image" Target="../media/image17.sv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8FF4E-AE46-4704-A34D-E7CEFEEB9BAD}"/>
              </a:ext>
            </a:extLst>
          </p:cNvPr>
          <p:cNvSpPr>
            <a:spLocks noGrp="1"/>
          </p:cNvSpPr>
          <p:nvPr>
            <p:ph type="title"/>
          </p:nvPr>
        </p:nvSpPr>
        <p:spPr/>
        <p:txBody>
          <a:bodyPr vert="horz" lIns="91440" tIns="45720" rIns="91440" bIns="45720" rtlCol="0" anchor="b">
            <a:normAutofit/>
          </a:bodyPr>
          <a:lstStyle/>
          <a:p>
            <a:r>
              <a:rPr lang="en-US" dirty="0" err="1"/>
              <a:t>Sommaire</a:t>
            </a:r>
            <a:r>
              <a:rPr lang="en-US"/>
              <a:t> </a:t>
            </a:r>
          </a:p>
        </p:txBody>
      </p:sp>
      <p:sp>
        <p:nvSpPr>
          <p:cNvPr id="3" name="Slide Number Placeholder 2">
            <a:extLst>
              <a:ext uri="{FF2B5EF4-FFF2-40B4-BE49-F238E27FC236}">
                <a16:creationId xmlns:a16="http://schemas.microsoft.com/office/drawing/2014/main" id="{BC4B8E03-08A4-4EA6-8D71-023BEB5783AF}"/>
              </a:ext>
            </a:extLst>
          </p:cNvPr>
          <p:cNvSpPr>
            <a:spLocks noGrp="1"/>
          </p:cNvSpPr>
          <p:nvPr>
            <p:ph type="sldNum" sz="quarter" idx="12"/>
          </p:nvPr>
        </p:nvSpPr>
        <p:spPr/>
        <p:txBody>
          <a:bodyPr/>
          <a:lstStyle/>
          <a:p>
            <a:fld id="{2A36D1C2-E2EA-4BC6-8911-429A8CF6BF49}" type="slidenum">
              <a:rPr lang="fr-CA" smtClean="0"/>
              <a:t>1</a:t>
            </a:fld>
            <a:endParaRPr lang="fr-CA"/>
          </a:p>
        </p:txBody>
      </p:sp>
      <p:sp>
        <p:nvSpPr>
          <p:cNvPr id="20" name="TextBox 2">
            <a:extLst>
              <a:ext uri="{FF2B5EF4-FFF2-40B4-BE49-F238E27FC236}">
                <a16:creationId xmlns:a16="http://schemas.microsoft.com/office/drawing/2014/main" id="{5545B578-B404-4DB7-84E3-53DC011CF078}"/>
              </a:ext>
            </a:extLst>
          </p:cNvPr>
          <p:cNvSpPr txBox="1"/>
          <p:nvPr/>
        </p:nvSpPr>
        <p:spPr>
          <a:xfrm>
            <a:off x="4965431" y="2438400"/>
            <a:ext cx="6985269" cy="2489199"/>
          </a:xfrm>
          <a:prstGeom prst="rect">
            <a:avLst/>
          </a:prstGeom>
        </p:spPr>
        <p:txBody>
          <a:bodyPr vert="horz" lIns="91440" tIns="45720" rIns="91440" bIns="45720" rtlCol="0">
            <a:normAutofit/>
          </a:bodyPr>
          <a:lstStyle/>
          <a:p>
            <a:pPr marL="285750" indent="-285750" algn="l">
              <a:buFont typeface="Wingdings" panose="05000000000000000000" pitchFamily="2" charset="2"/>
              <a:buChar char="§"/>
            </a:pPr>
            <a:r>
              <a:rPr lang="fr-FR" sz="2000" b="0" i="0" u="none" strike="noStrike" baseline="0" dirty="0">
                <a:latin typeface="ArialMT"/>
              </a:rPr>
              <a:t>026047 - Rôle de l'analyste et cycles chronologiques de développement de systèmes</a:t>
            </a:r>
          </a:p>
          <a:p>
            <a:pPr marL="285750" indent="-285750" algn="l">
              <a:buFont typeface="Wingdings" panose="05000000000000000000" pitchFamily="2" charset="2"/>
              <a:buChar char="§"/>
            </a:pPr>
            <a:endParaRPr lang="fr-FR" sz="2000" b="0" i="0" u="none" strike="noStrike" baseline="0" dirty="0">
              <a:latin typeface="ArialMT"/>
            </a:endParaRPr>
          </a:p>
          <a:p>
            <a:pPr marL="285750" indent="-285750" algn="l">
              <a:buFont typeface="Wingdings" panose="05000000000000000000" pitchFamily="2" charset="2"/>
              <a:buChar char="§"/>
            </a:pPr>
            <a:r>
              <a:rPr lang="fr-FR" sz="2000" b="0" i="0" u="none" strike="noStrike" baseline="0" dirty="0">
                <a:latin typeface="ArialMT"/>
              </a:rPr>
              <a:t>026049 - Langage de modélisation unifié</a:t>
            </a:r>
          </a:p>
          <a:p>
            <a:pPr marL="285750" indent="-285750" algn="l">
              <a:buFont typeface="Wingdings" panose="05000000000000000000" pitchFamily="2" charset="2"/>
              <a:buChar char="§"/>
            </a:pPr>
            <a:endParaRPr lang="fr-FR" sz="2000" b="0" i="0" u="none" strike="noStrike" baseline="0" dirty="0">
              <a:latin typeface="ArialMT"/>
            </a:endParaRPr>
          </a:p>
          <a:p>
            <a:pPr marL="285750" indent="-285750" algn="l">
              <a:buFont typeface="Wingdings" panose="05000000000000000000" pitchFamily="2" charset="2"/>
              <a:buChar char="§"/>
            </a:pPr>
            <a:r>
              <a:rPr lang="fr-FR" sz="2000" b="0" i="0" u="none" strike="noStrike" baseline="0" dirty="0">
                <a:latin typeface="ArialMT"/>
              </a:rPr>
              <a:t>026051 - Techniques utilisant les méthodologies Agiles</a:t>
            </a:r>
            <a:endParaRPr lang="fr-CA" sz="2000" dirty="0"/>
          </a:p>
          <a:p>
            <a:pPr marL="285750" indent="-228600">
              <a:lnSpc>
                <a:spcPct val="90000"/>
              </a:lnSpc>
              <a:spcAft>
                <a:spcPts val="600"/>
              </a:spcAft>
              <a:buFont typeface="Arial" panose="020B0604020202020204" pitchFamily="34" charset="0"/>
              <a:buChar char="•"/>
            </a:pPr>
            <a:endParaRPr lang="en-US" sz="2000" dirty="0"/>
          </a:p>
          <a:p>
            <a:pPr marL="742950" lvl="1"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21" name="Picture 4" descr="Grand groupe de parachutistes en vol">
            <a:extLst>
              <a:ext uri="{FF2B5EF4-FFF2-40B4-BE49-F238E27FC236}">
                <a16:creationId xmlns:a16="http://schemas.microsoft.com/office/drawing/2014/main" id="{283F9243-2D22-4896-B2EA-3C2865F717DB}"/>
              </a:ext>
            </a:extLst>
          </p:cNvPr>
          <p:cNvPicPr>
            <a:picLocks noChangeAspect="1"/>
          </p:cNvPicPr>
          <p:nvPr/>
        </p:nvPicPr>
        <p:blipFill rotWithShape="1">
          <a:blip r:embed="rId3"/>
          <a:srcRect l="28109" r="26941"/>
          <a:stretch/>
        </p:blipFill>
        <p:spPr>
          <a:xfrm>
            <a:off x="20" y="10"/>
            <a:ext cx="4635571" cy="6857990"/>
          </a:xfrm>
          <a:prstGeom prst="rect">
            <a:avLst/>
          </a:prstGeom>
          <a:effectLst/>
        </p:spPr>
      </p:pic>
      <p:sp>
        <p:nvSpPr>
          <p:cNvPr id="6" name="ZoneTexte 5">
            <a:extLst>
              <a:ext uri="{FF2B5EF4-FFF2-40B4-BE49-F238E27FC236}">
                <a16:creationId xmlns:a16="http://schemas.microsoft.com/office/drawing/2014/main" id="{9CC9BD55-8E01-495E-8AAA-F692A4A9D50B}"/>
              </a:ext>
            </a:extLst>
          </p:cNvPr>
          <p:cNvSpPr txBox="1"/>
          <p:nvPr/>
        </p:nvSpPr>
        <p:spPr>
          <a:xfrm>
            <a:off x="4800511" y="972124"/>
            <a:ext cx="6388369" cy="523220"/>
          </a:xfrm>
          <a:prstGeom prst="rect">
            <a:avLst/>
          </a:prstGeom>
          <a:noFill/>
        </p:spPr>
        <p:txBody>
          <a:bodyPr wrap="square" rtlCol="0">
            <a:spAutoFit/>
          </a:bodyPr>
          <a:lstStyle/>
          <a:p>
            <a:r>
              <a:rPr lang="en-CA" sz="2800" b="1" dirty="0"/>
              <a:t>Analyse et conception de </a:t>
            </a:r>
            <a:r>
              <a:rPr lang="fr-CA" sz="2800" b="1" dirty="0"/>
              <a:t>Système</a:t>
            </a:r>
            <a:r>
              <a:rPr lang="en-CA" sz="2800" b="1" dirty="0"/>
              <a:t> </a:t>
            </a:r>
          </a:p>
        </p:txBody>
      </p:sp>
      <p:cxnSp>
        <p:nvCxnSpPr>
          <p:cNvPr id="8" name="Connecteur droit 7">
            <a:extLst>
              <a:ext uri="{FF2B5EF4-FFF2-40B4-BE49-F238E27FC236}">
                <a16:creationId xmlns:a16="http://schemas.microsoft.com/office/drawing/2014/main" id="{B15E0EB8-7947-44E3-BFA7-0DFF9B2DFDF8}"/>
              </a:ext>
            </a:extLst>
          </p:cNvPr>
          <p:cNvCxnSpPr/>
          <p:nvPr/>
        </p:nvCxnSpPr>
        <p:spPr>
          <a:xfrm>
            <a:off x="4635590" y="1795463"/>
            <a:ext cx="752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058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 d’initiation – Acteurs du projet</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10</a:t>
            </a:fld>
            <a:endParaRPr lang="fr-CA"/>
          </a:p>
        </p:txBody>
      </p:sp>
      <p:grpSp>
        <p:nvGrpSpPr>
          <p:cNvPr id="76" name="Groupe 75">
            <a:extLst>
              <a:ext uri="{FF2B5EF4-FFF2-40B4-BE49-F238E27FC236}">
                <a16:creationId xmlns:a16="http://schemas.microsoft.com/office/drawing/2014/main" id="{994FF09E-FBC8-4811-A0D5-3C48BC9C82C9}"/>
              </a:ext>
            </a:extLst>
          </p:cNvPr>
          <p:cNvGrpSpPr/>
          <p:nvPr/>
        </p:nvGrpSpPr>
        <p:grpSpPr>
          <a:xfrm>
            <a:off x="7667504" y="1690688"/>
            <a:ext cx="4512762" cy="3998246"/>
            <a:chOff x="5942183" y="1458729"/>
            <a:chExt cx="4512762" cy="3998246"/>
          </a:xfrm>
        </p:grpSpPr>
        <p:grpSp>
          <p:nvGrpSpPr>
            <p:cNvPr id="39" name="Groupe 38">
              <a:extLst>
                <a:ext uri="{FF2B5EF4-FFF2-40B4-BE49-F238E27FC236}">
                  <a16:creationId xmlns:a16="http://schemas.microsoft.com/office/drawing/2014/main" id="{9E7CCB60-1CF4-497C-8514-51D4435BFB03}"/>
                </a:ext>
              </a:extLst>
            </p:cNvPr>
            <p:cNvGrpSpPr/>
            <p:nvPr/>
          </p:nvGrpSpPr>
          <p:grpSpPr>
            <a:xfrm>
              <a:off x="5942183" y="2572777"/>
              <a:ext cx="765599" cy="1511848"/>
              <a:chOff x="4636693" y="3083012"/>
              <a:chExt cx="765599" cy="1511848"/>
            </a:xfrm>
          </p:grpSpPr>
          <p:pic>
            <p:nvPicPr>
              <p:cNvPr id="9" name="Image 8" descr="Une femme d'affaires qui écrit sur un bloc-notes">
                <a:extLst>
                  <a:ext uri="{FF2B5EF4-FFF2-40B4-BE49-F238E27FC236}">
                    <a16:creationId xmlns:a16="http://schemas.microsoft.com/office/drawing/2014/main" id="{893C0645-F2B7-45B5-B5F7-AA394DE6BD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5611" y="3083012"/>
                <a:ext cx="318533" cy="1080000"/>
              </a:xfrm>
              <a:prstGeom prst="rect">
                <a:avLst/>
              </a:prstGeom>
            </p:spPr>
          </p:pic>
          <p:sp>
            <p:nvSpPr>
              <p:cNvPr id="34" name="ZoneTexte 33">
                <a:extLst>
                  <a:ext uri="{FF2B5EF4-FFF2-40B4-BE49-F238E27FC236}">
                    <a16:creationId xmlns:a16="http://schemas.microsoft.com/office/drawing/2014/main" id="{0E1ABC0A-6287-4318-96DD-DF93B8306ADD}"/>
                  </a:ext>
                </a:extLst>
              </p:cNvPr>
              <p:cNvSpPr txBox="1"/>
              <p:nvPr/>
            </p:nvSpPr>
            <p:spPr>
              <a:xfrm>
                <a:off x="4636693" y="4158345"/>
                <a:ext cx="765599" cy="436515"/>
              </a:xfrm>
              <a:prstGeom prst="rect">
                <a:avLst/>
              </a:prstGeom>
              <a:noFill/>
            </p:spPr>
            <p:txBody>
              <a:bodyPr wrap="square" rtlCol="0">
                <a:spAutoFit/>
              </a:bodyPr>
              <a:lstStyle/>
              <a:p>
                <a:pPr algn="ctr"/>
                <a:r>
                  <a:rPr lang="en-CA" sz="1100" b="1" dirty="0" err="1"/>
                  <a:t>Analyste</a:t>
                </a:r>
                <a:endParaRPr lang="en-CA" sz="1100" b="1" dirty="0"/>
              </a:p>
              <a:p>
                <a:pPr algn="ctr"/>
                <a:r>
                  <a:rPr lang="en-CA" sz="1100" b="1" dirty="0"/>
                  <a:t> </a:t>
                </a:r>
                <a:r>
                  <a:rPr lang="en-CA" sz="1100" b="1" dirty="0" err="1"/>
                  <a:t>d’affaires</a:t>
                </a:r>
                <a:endParaRPr lang="en-CA" sz="1100" b="1" dirty="0"/>
              </a:p>
            </p:txBody>
          </p:sp>
        </p:grpSp>
        <p:grpSp>
          <p:nvGrpSpPr>
            <p:cNvPr id="40" name="Groupe 39">
              <a:extLst>
                <a:ext uri="{FF2B5EF4-FFF2-40B4-BE49-F238E27FC236}">
                  <a16:creationId xmlns:a16="http://schemas.microsoft.com/office/drawing/2014/main" id="{F592C066-C388-4225-A61C-B16F69E9B56E}"/>
                </a:ext>
              </a:extLst>
            </p:cNvPr>
            <p:cNvGrpSpPr/>
            <p:nvPr/>
          </p:nvGrpSpPr>
          <p:grpSpPr>
            <a:xfrm>
              <a:off x="6341885" y="4115363"/>
              <a:ext cx="973903" cy="1253625"/>
              <a:chOff x="6620820" y="3914429"/>
              <a:chExt cx="973903" cy="1253625"/>
            </a:xfrm>
          </p:grpSpPr>
          <p:pic>
            <p:nvPicPr>
              <p:cNvPr id="11" name="Image 10" descr="Femme âgée avec les mains sur la taille">
                <a:extLst>
                  <a:ext uri="{FF2B5EF4-FFF2-40B4-BE49-F238E27FC236}">
                    <a16:creationId xmlns:a16="http://schemas.microsoft.com/office/drawing/2014/main" id="{3BEFF520-7995-48D1-9AA4-976523C02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820" y="3914429"/>
                <a:ext cx="973903" cy="792000"/>
              </a:xfrm>
              <a:prstGeom prst="rect">
                <a:avLst/>
              </a:prstGeom>
            </p:spPr>
          </p:pic>
          <p:sp>
            <p:nvSpPr>
              <p:cNvPr id="35" name="ZoneTexte 34">
                <a:extLst>
                  <a:ext uri="{FF2B5EF4-FFF2-40B4-BE49-F238E27FC236}">
                    <a16:creationId xmlns:a16="http://schemas.microsoft.com/office/drawing/2014/main" id="{F3E88BFC-C249-46C5-BD4B-94E958BC1316}"/>
                  </a:ext>
                </a:extLst>
              </p:cNvPr>
              <p:cNvSpPr txBox="1"/>
              <p:nvPr/>
            </p:nvSpPr>
            <p:spPr>
              <a:xfrm>
                <a:off x="6707873" y="4737167"/>
                <a:ext cx="765599" cy="430887"/>
              </a:xfrm>
              <a:prstGeom prst="rect">
                <a:avLst/>
              </a:prstGeom>
              <a:noFill/>
            </p:spPr>
            <p:txBody>
              <a:bodyPr wrap="square" rtlCol="0">
                <a:spAutoFit/>
              </a:bodyPr>
              <a:lstStyle/>
              <a:p>
                <a:pPr algn="ctr"/>
                <a:r>
                  <a:rPr lang="en-CA" sz="1100" b="1" dirty="0" err="1"/>
                  <a:t>Pilote</a:t>
                </a:r>
                <a:r>
                  <a:rPr lang="en-CA" sz="1100" b="1" dirty="0"/>
                  <a:t> de </a:t>
                </a:r>
              </a:p>
              <a:p>
                <a:pPr algn="ctr"/>
                <a:r>
                  <a:rPr lang="en-CA" sz="1100" b="1" dirty="0" err="1"/>
                  <a:t>systeme</a:t>
                </a:r>
                <a:endParaRPr lang="en-CA" sz="1100" b="1" dirty="0"/>
              </a:p>
            </p:txBody>
          </p:sp>
        </p:grpSp>
        <p:grpSp>
          <p:nvGrpSpPr>
            <p:cNvPr id="41" name="Groupe 40">
              <a:extLst>
                <a:ext uri="{FF2B5EF4-FFF2-40B4-BE49-F238E27FC236}">
                  <a16:creationId xmlns:a16="http://schemas.microsoft.com/office/drawing/2014/main" id="{52BA8C67-3DFB-42DF-B685-97E940A2102A}"/>
                </a:ext>
              </a:extLst>
            </p:cNvPr>
            <p:cNvGrpSpPr/>
            <p:nvPr/>
          </p:nvGrpSpPr>
          <p:grpSpPr>
            <a:xfrm>
              <a:off x="7725354" y="3984145"/>
              <a:ext cx="939706" cy="1472830"/>
              <a:chOff x="8209909" y="3552917"/>
              <a:chExt cx="939706" cy="1472830"/>
            </a:xfrm>
          </p:grpSpPr>
          <p:pic>
            <p:nvPicPr>
              <p:cNvPr id="33" name="Image 32" descr="Homme d'affaires utilisant un bloc-notes">
                <a:extLst>
                  <a:ext uri="{FF2B5EF4-FFF2-40B4-BE49-F238E27FC236}">
                    <a16:creationId xmlns:a16="http://schemas.microsoft.com/office/drawing/2014/main" id="{B82A05F1-002F-4A09-A2CD-BED3AB48E5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019" y="3552917"/>
                <a:ext cx="363927" cy="1080000"/>
              </a:xfrm>
              <a:prstGeom prst="rect">
                <a:avLst/>
              </a:prstGeom>
            </p:spPr>
          </p:pic>
          <p:sp>
            <p:nvSpPr>
              <p:cNvPr id="36" name="ZoneTexte 35">
                <a:extLst>
                  <a:ext uri="{FF2B5EF4-FFF2-40B4-BE49-F238E27FC236}">
                    <a16:creationId xmlns:a16="http://schemas.microsoft.com/office/drawing/2014/main" id="{02D5F2DB-3F03-42CF-B2CA-7BB27EFEE999}"/>
                  </a:ext>
                </a:extLst>
              </p:cNvPr>
              <p:cNvSpPr txBox="1"/>
              <p:nvPr/>
            </p:nvSpPr>
            <p:spPr>
              <a:xfrm>
                <a:off x="8209909" y="4594860"/>
                <a:ext cx="939706" cy="430887"/>
              </a:xfrm>
              <a:prstGeom prst="rect">
                <a:avLst/>
              </a:prstGeom>
              <a:noFill/>
            </p:spPr>
            <p:txBody>
              <a:bodyPr wrap="square" rtlCol="0">
                <a:spAutoFit/>
              </a:bodyPr>
              <a:lstStyle/>
              <a:p>
                <a:pPr algn="ctr"/>
                <a:r>
                  <a:rPr lang="en-CA" sz="1100" b="1" dirty="0" err="1"/>
                  <a:t>Analyste</a:t>
                </a:r>
                <a:endParaRPr lang="en-CA" sz="1100" b="1" dirty="0"/>
              </a:p>
              <a:p>
                <a:pPr algn="ctr"/>
                <a:r>
                  <a:rPr lang="en-CA" sz="1100" b="1" dirty="0"/>
                  <a:t> </a:t>
                </a:r>
                <a:r>
                  <a:rPr lang="en-CA" sz="1100" b="1" dirty="0" err="1"/>
                  <a:t>fonctionnel</a:t>
                </a:r>
                <a:r>
                  <a:rPr lang="en-CA" sz="1100" b="1" dirty="0"/>
                  <a:t> </a:t>
                </a:r>
              </a:p>
            </p:txBody>
          </p:sp>
        </p:grpSp>
        <p:grpSp>
          <p:nvGrpSpPr>
            <p:cNvPr id="43" name="Groupe 42">
              <a:extLst>
                <a:ext uri="{FF2B5EF4-FFF2-40B4-BE49-F238E27FC236}">
                  <a16:creationId xmlns:a16="http://schemas.microsoft.com/office/drawing/2014/main" id="{8C2AD2B1-5507-4719-9820-C054A0C0C5B7}"/>
                </a:ext>
              </a:extLst>
            </p:cNvPr>
            <p:cNvGrpSpPr/>
            <p:nvPr/>
          </p:nvGrpSpPr>
          <p:grpSpPr>
            <a:xfrm>
              <a:off x="9284887" y="3517619"/>
              <a:ext cx="1170058" cy="1382838"/>
              <a:chOff x="9425552" y="2157773"/>
              <a:chExt cx="1170058" cy="1382838"/>
            </a:xfrm>
          </p:grpSpPr>
          <p:pic>
            <p:nvPicPr>
              <p:cNvPr id="19" name="Image 18" descr="Main d'un étudiant de sexe masculin sur le côté du menton">
                <a:extLst>
                  <a:ext uri="{FF2B5EF4-FFF2-40B4-BE49-F238E27FC236}">
                    <a16:creationId xmlns:a16="http://schemas.microsoft.com/office/drawing/2014/main" id="{52E6961B-ED4F-43F2-8D75-8CC5AF19BB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627788" y="2157773"/>
                <a:ext cx="489740" cy="1080000"/>
              </a:xfrm>
              <a:prstGeom prst="rect">
                <a:avLst/>
              </a:prstGeom>
            </p:spPr>
          </p:pic>
          <p:sp>
            <p:nvSpPr>
              <p:cNvPr id="37" name="ZoneTexte 36">
                <a:extLst>
                  <a:ext uri="{FF2B5EF4-FFF2-40B4-BE49-F238E27FC236}">
                    <a16:creationId xmlns:a16="http://schemas.microsoft.com/office/drawing/2014/main" id="{FF691532-7462-4B1F-80AC-2301327885BD}"/>
                  </a:ext>
                </a:extLst>
              </p:cNvPr>
              <p:cNvSpPr txBox="1"/>
              <p:nvPr/>
            </p:nvSpPr>
            <p:spPr>
              <a:xfrm>
                <a:off x="9425552" y="3279001"/>
                <a:ext cx="1170058" cy="261610"/>
              </a:xfrm>
              <a:prstGeom prst="rect">
                <a:avLst/>
              </a:prstGeom>
              <a:noFill/>
            </p:spPr>
            <p:txBody>
              <a:bodyPr wrap="square" rtlCol="0">
                <a:spAutoFit/>
              </a:bodyPr>
              <a:lstStyle/>
              <a:p>
                <a:pPr algn="ctr"/>
                <a:r>
                  <a:rPr lang="en-CA" sz="1100" b="1" dirty="0" err="1"/>
                  <a:t>Programmeur</a:t>
                </a:r>
                <a:r>
                  <a:rPr lang="en-CA" sz="1100" b="1" dirty="0"/>
                  <a:t> </a:t>
                </a:r>
              </a:p>
            </p:txBody>
          </p:sp>
        </p:grpSp>
        <p:grpSp>
          <p:nvGrpSpPr>
            <p:cNvPr id="42" name="Groupe 41">
              <a:extLst>
                <a:ext uri="{FF2B5EF4-FFF2-40B4-BE49-F238E27FC236}">
                  <a16:creationId xmlns:a16="http://schemas.microsoft.com/office/drawing/2014/main" id="{99A58273-F667-4814-A41D-9068E658CC87}"/>
                </a:ext>
              </a:extLst>
            </p:cNvPr>
            <p:cNvGrpSpPr/>
            <p:nvPr/>
          </p:nvGrpSpPr>
          <p:grpSpPr>
            <a:xfrm>
              <a:off x="7622413" y="1458729"/>
              <a:ext cx="1170058" cy="1477483"/>
              <a:chOff x="6756646" y="2197644"/>
              <a:chExt cx="1170058" cy="1477483"/>
            </a:xfrm>
          </p:grpSpPr>
          <p:pic>
            <p:nvPicPr>
              <p:cNvPr id="13" name="Image 12" descr="Jeune femme occasionnelle écrivant sur un carnet">
                <a:extLst>
                  <a:ext uri="{FF2B5EF4-FFF2-40B4-BE49-F238E27FC236}">
                    <a16:creationId xmlns:a16="http://schemas.microsoft.com/office/drawing/2014/main" id="{2AE4BBF1-1B11-493C-995A-B0B3A51983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1130" y="2197644"/>
                <a:ext cx="350925" cy="1080000"/>
              </a:xfrm>
              <a:prstGeom prst="rect">
                <a:avLst/>
              </a:prstGeom>
            </p:spPr>
          </p:pic>
          <p:sp>
            <p:nvSpPr>
              <p:cNvPr id="38" name="ZoneTexte 37">
                <a:extLst>
                  <a:ext uri="{FF2B5EF4-FFF2-40B4-BE49-F238E27FC236}">
                    <a16:creationId xmlns:a16="http://schemas.microsoft.com/office/drawing/2014/main" id="{E92C7680-482E-4EBC-8429-5B270472824D}"/>
                  </a:ext>
                </a:extLst>
              </p:cNvPr>
              <p:cNvSpPr txBox="1"/>
              <p:nvPr/>
            </p:nvSpPr>
            <p:spPr>
              <a:xfrm>
                <a:off x="6756646" y="3244240"/>
                <a:ext cx="1170058" cy="430887"/>
              </a:xfrm>
              <a:prstGeom prst="rect">
                <a:avLst/>
              </a:prstGeom>
              <a:noFill/>
            </p:spPr>
            <p:txBody>
              <a:bodyPr wrap="square" rtlCol="0">
                <a:spAutoFit/>
              </a:bodyPr>
              <a:lstStyle/>
              <a:p>
                <a:pPr algn="ctr"/>
                <a:r>
                  <a:rPr lang="fr-CA" sz="1100" b="1" dirty="0"/>
                  <a:t>Chargée</a:t>
                </a:r>
                <a:r>
                  <a:rPr lang="en-CA" sz="1100" b="1" dirty="0"/>
                  <a:t> de </a:t>
                </a:r>
              </a:p>
              <a:p>
                <a:pPr algn="ctr"/>
                <a:r>
                  <a:rPr lang="en-CA" sz="1100" b="1" dirty="0" err="1"/>
                  <a:t>projet</a:t>
                </a:r>
                <a:endParaRPr lang="en-CA" sz="1100" b="1" dirty="0"/>
              </a:p>
            </p:txBody>
          </p:sp>
        </p:grpSp>
        <p:cxnSp>
          <p:nvCxnSpPr>
            <p:cNvPr id="46" name="Connecteur : en arc 45">
              <a:extLst>
                <a:ext uri="{FF2B5EF4-FFF2-40B4-BE49-F238E27FC236}">
                  <a16:creationId xmlns:a16="http://schemas.microsoft.com/office/drawing/2014/main" id="{33DDDB0B-D6F3-4C25-ADBF-FD72A9F24B89}"/>
                </a:ext>
              </a:extLst>
            </p:cNvPr>
            <p:cNvCxnSpPr>
              <a:cxnSpLocks/>
            </p:cNvCxnSpPr>
            <p:nvPr/>
          </p:nvCxnSpPr>
          <p:spPr>
            <a:xfrm rot="16200000" flipH="1">
              <a:off x="5562229" y="4286835"/>
              <a:ext cx="1400483" cy="33293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47" name="Connecteur : en arc 46">
              <a:extLst>
                <a:ext uri="{FF2B5EF4-FFF2-40B4-BE49-F238E27FC236}">
                  <a16:creationId xmlns:a16="http://schemas.microsoft.com/office/drawing/2014/main" id="{2B07D634-950F-46B9-933E-D0F878EC8B92}"/>
                </a:ext>
              </a:extLst>
            </p:cNvPr>
            <p:cNvCxnSpPr>
              <a:cxnSpLocks/>
              <a:stCxn id="35" idx="2"/>
              <a:endCxn id="36" idx="2"/>
            </p:cNvCxnSpPr>
            <p:nvPr/>
          </p:nvCxnSpPr>
          <p:spPr>
            <a:xfrm rot="16200000" flipH="1">
              <a:off x="7459479" y="4721246"/>
              <a:ext cx="87987" cy="1383469"/>
            </a:xfrm>
            <a:prstGeom prst="curvedConnector3">
              <a:avLst>
                <a:gd name="adj1" fmla="val 359811"/>
              </a:avLst>
            </a:prstGeom>
          </p:spPr>
          <p:style>
            <a:lnRef idx="1">
              <a:schemeClr val="accent1"/>
            </a:lnRef>
            <a:fillRef idx="0">
              <a:schemeClr val="accent1"/>
            </a:fillRef>
            <a:effectRef idx="0">
              <a:schemeClr val="accent1"/>
            </a:effectRef>
            <a:fontRef idx="minor">
              <a:schemeClr val="tx1"/>
            </a:fontRef>
          </p:style>
        </p:cxnSp>
        <p:cxnSp>
          <p:nvCxnSpPr>
            <p:cNvPr id="50" name="Connecteur : en arc 49">
              <a:extLst>
                <a:ext uri="{FF2B5EF4-FFF2-40B4-BE49-F238E27FC236}">
                  <a16:creationId xmlns:a16="http://schemas.microsoft.com/office/drawing/2014/main" id="{361539A7-F9B2-4BC0-A42F-4AA46EF7C31C}"/>
                </a:ext>
              </a:extLst>
            </p:cNvPr>
            <p:cNvCxnSpPr>
              <a:cxnSpLocks/>
              <a:stCxn id="36" idx="3"/>
              <a:endCxn id="37" idx="2"/>
            </p:cNvCxnSpPr>
            <p:nvPr/>
          </p:nvCxnSpPr>
          <p:spPr>
            <a:xfrm flipV="1">
              <a:off x="8665060" y="4900457"/>
              <a:ext cx="1204856" cy="341075"/>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53" name="Connecteur : en arc 52">
              <a:extLst>
                <a:ext uri="{FF2B5EF4-FFF2-40B4-BE49-F238E27FC236}">
                  <a16:creationId xmlns:a16="http://schemas.microsoft.com/office/drawing/2014/main" id="{55289DC2-F4A9-468B-82FA-BD7B9400621F}"/>
                </a:ext>
              </a:extLst>
            </p:cNvPr>
            <p:cNvCxnSpPr>
              <a:cxnSpLocks/>
              <a:stCxn id="35" idx="2"/>
              <a:endCxn id="37" idx="2"/>
            </p:cNvCxnSpPr>
            <p:nvPr/>
          </p:nvCxnSpPr>
          <p:spPr>
            <a:xfrm rot="5400000" flipH="1" flipV="1">
              <a:off x="8106561" y="3605634"/>
              <a:ext cx="468531" cy="3058178"/>
            </a:xfrm>
            <a:prstGeom prst="curvedConnector3">
              <a:avLst>
                <a:gd name="adj1" fmla="val -114659"/>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7" name="Connecteur : en arc 56">
              <a:extLst>
                <a:ext uri="{FF2B5EF4-FFF2-40B4-BE49-F238E27FC236}">
                  <a16:creationId xmlns:a16="http://schemas.microsoft.com/office/drawing/2014/main" id="{C1DE7839-84CA-4B14-A8A3-0951DF3622F5}"/>
                </a:ext>
              </a:extLst>
            </p:cNvPr>
            <p:cNvCxnSpPr>
              <a:cxnSpLocks/>
              <a:stCxn id="9" idx="3"/>
              <a:endCxn id="33" idx="0"/>
            </p:cNvCxnSpPr>
            <p:nvPr/>
          </p:nvCxnSpPr>
          <p:spPr>
            <a:xfrm>
              <a:off x="6459634" y="3112777"/>
              <a:ext cx="1689794" cy="87136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0" name="Connecteur : en arc 59">
              <a:extLst>
                <a:ext uri="{FF2B5EF4-FFF2-40B4-BE49-F238E27FC236}">
                  <a16:creationId xmlns:a16="http://schemas.microsoft.com/office/drawing/2014/main" id="{CFAD0235-4311-4E18-A5B7-4518352C4A5F}"/>
                </a:ext>
              </a:extLst>
            </p:cNvPr>
            <p:cNvCxnSpPr>
              <a:cxnSpLocks/>
              <a:stCxn id="9" idx="0"/>
              <a:endCxn id="13" idx="1"/>
            </p:cNvCxnSpPr>
            <p:nvPr/>
          </p:nvCxnSpPr>
          <p:spPr>
            <a:xfrm rot="5400000" flipH="1" flipV="1">
              <a:off x="6836608" y="1462489"/>
              <a:ext cx="574048" cy="1646529"/>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4" name="Connecteur : en arc 63">
              <a:extLst>
                <a:ext uri="{FF2B5EF4-FFF2-40B4-BE49-F238E27FC236}">
                  <a16:creationId xmlns:a16="http://schemas.microsoft.com/office/drawing/2014/main" id="{6DCF4C6C-BB22-4E1A-9910-E05C768459C4}"/>
                </a:ext>
              </a:extLst>
            </p:cNvPr>
            <p:cNvCxnSpPr>
              <a:cxnSpLocks/>
              <a:stCxn id="11" idx="0"/>
              <a:endCxn id="13" idx="1"/>
            </p:cNvCxnSpPr>
            <p:nvPr/>
          </p:nvCxnSpPr>
          <p:spPr>
            <a:xfrm rot="5400000" flipH="1" flipV="1">
              <a:off x="6329550" y="2498016"/>
              <a:ext cx="2116634" cy="1118060"/>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69" name="Connecteur : en arc 68">
              <a:extLst>
                <a:ext uri="{FF2B5EF4-FFF2-40B4-BE49-F238E27FC236}">
                  <a16:creationId xmlns:a16="http://schemas.microsoft.com/office/drawing/2014/main" id="{C33D2E32-7C2D-453D-A2A9-1139C3632119}"/>
                </a:ext>
              </a:extLst>
            </p:cNvPr>
            <p:cNvCxnSpPr>
              <a:cxnSpLocks/>
              <a:stCxn id="33" idx="0"/>
              <a:endCxn id="38" idx="2"/>
            </p:cNvCxnSpPr>
            <p:nvPr/>
          </p:nvCxnSpPr>
          <p:spPr>
            <a:xfrm rot="5400000" flipH="1" flipV="1">
              <a:off x="7654469" y="3431172"/>
              <a:ext cx="1047933" cy="58014"/>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73" name="Connecteur : en arc 72">
              <a:extLst>
                <a:ext uri="{FF2B5EF4-FFF2-40B4-BE49-F238E27FC236}">
                  <a16:creationId xmlns:a16="http://schemas.microsoft.com/office/drawing/2014/main" id="{C9E5764D-A725-4247-9737-0CF526943940}"/>
                </a:ext>
              </a:extLst>
            </p:cNvPr>
            <p:cNvCxnSpPr>
              <a:cxnSpLocks/>
              <a:stCxn id="19" idx="0"/>
              <a:endCxn id="13" idx="3"/>
            </p:cNvCxnSpPr>
            <p:nvPr/>
          </p:nvCxnSpPr>
          <p:spPr>
            <a:xfrm rot="16200000" flipV="1">
              <a:off x="8255463" y="2041088"/>
              <a:ext cx="1518890" cy="1434171"/>
            </a:xfrm>
            <a:prstGeom prst="curvedConnector2">
              <a:avLst/>
            </a:prstGeom>
          </p:spPr>
          <p:style>
            <a:lnRef idx="1">
              <a:schemeClr val="accent1"/>
            </a:lnRef>
            <a:fillRef idx="0">
              <a:schemeClr val="accent1"/>
            </a:fillRef>
            <a:effectRef idx="0">
              <a:schemeClr val="accent1"/>
            </a:effectRef>
            <a:fontRef idx="minor">
              <a:schemeClr val="tx1"/>
            </a:fontRef>
          </p:style>
        </p:cxnSp>
      </p:grpSp>
      <p:sp>
        <p:nvSpPr>
          <p:cNvPr id="83" name="ZoneTexte 82">
            <a:extLst>
              <a:ext uri="{FF2B5EF4-FFF2-40B4-BE49-F238E27FC236}">
                <a16:creationId xmlns:a16="http://schemas.microsoft.com/office/drawing/2014/main" id="{C3B3F5E0-71F0-4DCE-8241-FF07C7CA0DC4}"/>
              </a:ext>
            </a:extLst>
          </p:cNvPr>
          <p:cNvSpPr txBox="1"/>
          <p:nvPr/>
        </p:nvSpPr>
        <p:spPr>
          <a:xfrm>
            <a:off x="741910" y="2085164"/>
            <a:ext cx="6949049" cy="4524315"/>
          </a:xfrm>
          <a:prstGeom prst="rect">
            <a:avLst/>
          </a:prstGeom>
          <a:noFill/>
        </p:spPr>
        <p:txBody>
          <a:bodyPr wrap="square">
            <a:spAutoFit/>
          </a:bodyPr>
          <a:lstStyle/>
          <a:p>
            <a:pPr marL="285750" indent="-285750" algn="l">
              <a:buFont typeface="Arial" panose="020B0604020202020204" pitchFamily="34" charset="0"/>
              <a:buChar char="•"/>
            </a:pPr>
            <a:r>
              <a:rPr lang="fr-FR" sz="1600" b="1" i="0" dirty="0">
                <a:solidFill>
                  <a:srgbClr val="000000"/>
                </a:solidFill>
                <a:effectLst/>
                <a:latin typeface="Calibri (Corps)"/>
              </a:rPr>
              <a:t>Analyste fonctionnel: </a:t>
            </a:r>
            <a:r>
              <a:rPr lang="fr-FR" sz="1600" dirty="0">
                <a:solidFill>
                  <a:srgbClr val="000000"/>
                </a:solidFill>
                <a:latin typeface="Calibri (Corps)"/>
              </a:rPr>
              <a:t>Recueille les besoins d’affaires, puis a</a:t>
            </a:r>
            <a:r>
              <a:rPr lang="fr-FR" sz="1600" i="0" dirty="0">
                <a:solidFill>
                  <a:srgbClr val="000000"/>
                </a:solidFill>
                <a:effectLst/>
                <a:latin typeface="Calibri (Corps)"/>
              </a:rPr>
              <a:t>nalyse et conçoit le système. Il </a:t>
            </a:r>
            <a:r>
              <a:rPr lang="fr-FR" sz="1600" b="0" i="0" dirty="0">
                <a:solidFill>
                  <a:srgbClr val="000000"/>
                </a:solidFill>
                <a:effectLst/>
                <a:latin typeface="Calibri (Corps)"/>
              </a:rPr>
              <a:t>fournit les dossiers fonctionnels qui contiennent toutes les spécifications sur le système attendu.</a:t>
            </a:r>
            <a:r>
              <a:rPr lang="fr-FR" sz="1600" i="0" dirty="0">
                <a:solidFill>
                  <a:srgbClr val="000000"/>
                </a:solidFill>
                <a:effectLst/>
                <a:latin typeface="Calibri (Corps)"/>
              </a:rPr>
              <a:t> </a:t>
            </a:r>
            <a:endParaRPr lang="fr-FR" sz="1600" dirty="0">
              <a:solidFill>
                <a:srgbClr val="000000"/>
              </a:solidFill>
              <a:latin typeface="Calibri (Corps)"/>
            </a:endParaRPr>
          </a:p>
          <a:p>
            <a:pPr marL="285750" indent="-285750" algn="l">
              <a:buFont typeface="Arial" panose="020B0604020202020204" pitchFamily="34" charset="0"/>
              <a:buChar char="•"/>
            </a:pPr>
            <a:r>
              <a:rPr lang="fr-FR" sz="1600" b="1" i="0" dirty="0">
                <a:solidFill>
                  <a:srgbClr val="000000"/>
                </a:solidFill>
                <a:effectLst/>
                <a:latin typeface="Calibri (Corps)"/>
              </a:rPr>
              <a:t>Programmeur</a:t>
            </a:r>
            <a:r>
              <a:rPr lang="fr-FR" sz="1600" b="0" i="0" dirty="0">
                <a:solidFill>
                  <a:srgbClr val="000000"/>
                </a:solidFill>
                <a:effectLst/>
                <a:latin typeface="Calibri (Corps)"/>
              </a:rPr>
              <a:t>. Traduit les spécifications en </a:t>
            </a:r>
            <a:r>
              <a:rPr lang="fr-FR" sz="1600" dirty="0">
                <a:solidFill>
                  <a:srgbClr val="000000"/>
                </a:solidFill>
                <a:latin typeface="Calibri (Corps)"/>
              </a:rPr>
              <a:t>langage </a:t>
            </a:r>
            <a:r>
              <a:rPr lang="fr-FR" sz="1600" b="0" i="0" dirty="0">
                <a:solidFill>
                  <a:srgbClr val="000000"/>
                </a:solidFill>
                <a:effectLst/>
                <a:latin typeface="Calibri (Corps)"/>
              </a:rPr>
              <a:t>machine, écrit le code du système, fait les compilations et installations.</a:t>
            </a:r>
          </a:p>
          <a:p>
            <a:pPr marL="285750" indent="-285750" algn="l">
              <a:buFont typeface="Arial" panose="020B0604020202020204" pitchFamily="34" charset="0"/>
              <a:buChar char="•"/>
            </a:pPr>
            <a:r>
              <a:rPr lang="fr-FR" sz="1600" b="1" i="0" dirty="0">
                <a:solidFill>
                  <a:srgbClr val="000000"/>
                </a:solidFill>
                <a:effectLst/>
                <a:latin typeface="Calibri (Corps)"/>
              </a:rPr>
              <a:t>Analyste d'affaires</a:t>
            </a:r>
            <a:r>
              <a:rPr lang="fr-FR" sz="1600" b="0" i="0" dirty="0">
                <a:solidFill>
                  <a:srgbClr val="000000"/>
                </a:solidFill>
                <a:effectLst/>
                <a:latin typeface="Calibri (Corps)"/>
              </a:rPr>
              <a:t> est spécialement dédié pour consigner le besoin des utilisateurs, et la vision de la direction de l'entreprise. Il priorise les besoins et évalue les impacts sur l'entreprise. </a:t>
            </a:r>
          </a:p>
          <a:p>
            <a:pPr marL="285750" indent="-285750" algn="l">
              <a:buFont typeface="Arial" panose="020B0604020202020204" pitchFamily="34" charset="0"/>
              <a:buChar char="•"/>
            </a:pPr>
            <a:r>
              <a:rPr lang="fr-FR" sz="1600" b="1" dirty="0">
                <a:solidFill>
                  <a:srgbClr val="000000"/>
                </a:solidFill>
                <a:latin typeface="Calibri (Corps)"/>
              </a:rPr>
              <a:t>P</a:t>
            </a:r>
            <a:r>
              <a:rPr lang="fr-FR" sz="1600" b="1" i="0" dirty="0">
                <a:solidFill>
                  <a:srgbClr val="000000"/>
                </a:solidFill>
                <a:effectLst/>
                <a:latin typeface="Calibri (Corps)"/>
              </a:rPr>
              <a:t>ilote de système, </a:t>
            </a:r>
            <a:r>
              <a:rPr lang="fr-FR" sz="1600" i="0" dirty="0">
                <a:solidFill>
                  <a:srgbClr val="000000"/>
                </a:solidFill>
                <a:effectLst/>
                <a:latin typeface="Calibri (Corps)"/>
              </a:rPr>
              <a:t>appelé aussi super utilisateur  </a:t>
            </a:r>
            <a:r>
              <a:rPr lang="fr-FR" sz="1600" b="0" i="0" dirty="0">
                <a:solidFill>
                  <a:srgbClr val="000000"/>
                </a:solidFill>
                <a:effectLst/>
                <a:latin typeface="Calibri (Corps)"/>
              </a:rPr>
              <a:t>ou utilisateur clef. C'est lui qui fait les configurations avancées dans le système, c'est aussi lui la personne de référence pour les utilisateurs lorsqu'ils ont des problèmes ou questions avec le système. Cette personne est aussi responsable de faire des tests utilisateurs et d’acceptation avant les mises en production du système.</a:t>
            </a:r>
          </a:p>
          <a:p>
            <a:pPr marL="285750" indent="-285750" algn="l">
              <a:buFont typeface="Arial" panose="020B0604020202020204" pitchFamily="34" charset="0"/>
              <a:buChar char="•"/>
            </a:pPr>
            <a:r>
              <a:rPr lang="fr-FR" sz="1600" b="1" i="0" dirty="0">
                <a:solidFill>
                  <a:srgbClr val="000000"/>
                </a:solidFill>
                <a:effectLst/>
                <a:latin typeface="Calibri (Corps)"/>
              </a:rPr>
              <a:t>Chargé de projet </a:t>
            </a:r>
            <a:r>
              <a:rPr lang="fr-FR" sz="1600" b="0" i="0" dirty="0">
                <a:solidFill>
                  <a:srgbClr val="000000"/>
                </a:solidFill>
                <a:effectLst/>
                <a:latin typeface="Calibri (Corps)"/>
              </a:rPr>
              <a:t>a le rôle d'encadrer l'équipe de développement afin de s'assurer de respecter les échéanciers, la portée et les budgets. Il facilite la collaboration entre les membres de l’ équipe et contribue à trouver des solutions lorsqu'il y a des valeurs qui entrent en conflit. Il s'assure constamment que le développement avance bien.</a:t>
            </a:r>
          </a:p>
        </p:txBody>
      </p:sp>
    </p:spTree>
    <p:extLst>
      <p:ext uri="{BB962C8B-B14F-4D97-AF65-F5344CB8AC3E}">
        <p14:creationId xmlns:p14="http://schemas.microsoft.com/office/powerpoint/2010/main" val="210183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 d’initiation – Acteurs du projet</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11</a:t>
            </a:fld>
            <a:endParaRPr lang="fr-CA"/>
          </a:p>
        </p:txBody>
      </p:sp>
      <p:sp>
        <p:nvSpPr>
          <p:cNvPr id="83" name="ZoneTexte 82">
            <a:extLst>
              <a:ext uri="{FF2B5EF4-FFF2-40B4-BE49-F238E27FC236}">
                <a16:creationId xmlns:a16="http://schemas.microsoft.com/office/drawing/2014/main" id="{C3B3F5E0-71F0-4DCE-8241-FF07C7CA0DC4}"/>
              </a:ext>
            </a:extLst>
          </p:cNvPr>
          <p:cNvSpPr txBox="1"/>
          <p:nvPr/>
        </p:nvSpPr>
        <p:spPr>
          <a:xfrm>
            <a:off x="671460" y="1860583"/>
            <a:ext cx="4971200" cy="3539430"/>
          </a:xfrm>
          <a:prstGeom prst="rect">
            <a:avLst/>
          </a:prstGeom>
          <a:noFill/>
        </p:spPr>
        <p:txBody>
          <a:bodyPr wrap="square">
            <a:spAutoFit/>
          </a:bodyPr>
          <a:lstStyle/>
          <a:p>
            <a:pPr marL="285750" indent="-285750" algn="l">
              <a:buFont typeface="Arial" panose="020B0604020202020204" pitchFamily="34" charset="0"/>
              <a:buChar char="•"/>
            </a:pPr>
            <a:r>
              <a:rPr lang="fr-FR" sz="1600" b="1" dirty="0">
                <a:solidFill>
                  <a:srgbClr val="000000"/>
                </a:solidFill>
                <a:latin typeface="Calibri (Corps)"/>
              </a:rPr>
              <a:t>Architectes </a:t>
            </a:r>
            <a:r>
              <a:rPr lang="fr-FR" sz="1600" b="0" i="0" dirty="0">
                <a:solidFill>
                  <a:srgbClr val="000000"/>
                </a:solidFill>
                <a:effectLst/>
                <a:latin typeface="century gothic" panose="020B0502020202020204" pitchFamily="34" charset="0"/>
              </a:rPr>
              <a:t>: </a:t>
            </a:r>
            <a:r>
              <a:rPr lang="fr-FR" sz="1600" dirty="0">
                <a:solidFill>
                  <a:srgbClr val="000000"/>
                </a:solidFill>
                <a:latin typeface="Calibri (Corps)"/>
              </a:rPr>
              <a:t>ils travaillent sur les besoins et les solutions à haut niveau. Ils s'assurent de la cohérence de tout ce qui est fait. Ils aident pour l'évaluation des temps. Ils recensent et pèsent les impacts avant qu'un ajout ou une modification d'une fonctionnalité soit fait au système selon leur secteur (affaires, fonctionnel ou technique). </a:t>
            </a:r>
          </a:p>
          <a:p>
            <a:pPr marL="263525" algn="l"/>
            <a:r>
              <a:rPr lang="fr-FR" sz="1600" dirty="0">
                <a:solidFill>
                  <a:srgbClr val="000000"/>
                </a:solidFill>
                <a:latin typeface="Calibri (Corps)"/>
              </a:rPr>
              <a:t>Ils prennent ensemble les grandes décisions quant aux orientations à appliquer. Ils répondent aux questions des membres de leur équipe, encadrent les nouveaux venus, diffusent les informations des décisions prises dans les comités et sollicitent de l'aide aux gens de leur équipe pour faire des prototypes et des simulations.</a:t>
            </a:r>
          </a:p>
        </p:txBody>
      </p:sp>
      <p:grpSp>
        <p:nvGrpSpPr>
          <p:cNvPr id="30" name="Groupe 29">
            <a:extLst>
              <a:ext uri="{FF2B5EF4-FFF2-40B4-BE49-F238E27FC236}">
                <a16:creationId xmlns:a16="http://schemas.microsoft.com/office/drawing/2014/main" id="{BFE6AED9-1A8E-4E0D-A7E8-45A7BCD55E84}"/>
              </a:ext>
            </a:extLst>
          </p:cNvPr>
          <p:cNvGrpSpPr/>
          <p:nvPr/>
        </p:nvGrpSpPr>
        <p:grpSpPr>
          <a:xfrm>
            <a:off x="5993734" y="1874519"/>
            <a:ext cx="6181433" cy="3457221"/>
            <a:chOff x="5268657" y="1175553"/>
            <a:chExt cx="6923343" cy="4999089"/>
          </a:xfrm>
        </p:grpSpPr>
        <p:grpSp>
          <p:nvGrpSpPr>
            <p:cNvPr id="31" name="Groupe 30">
              <a:extLst>
                <a:ext uri="{FF2B5EF4-FFF2-40B4-BE49-F238E27FC236}">
                  <a16:creationId xmlns:a16="http://schemas.microsoft.com/office/drawing/2014/main" id="{5FDFAC49-B4BA-4FC2-9F20-C654E105AB1B}"/>
                </a:ext>
              </a:extLst>
            </p:cNvPr>
            <p:cNvGrpSpPr/>
            <p:nvPr/>
          </p:nvGrpSpPr>
          <p:grpSpPr>
            <a:xfrm>
              <a:off x="5268657" y="4561083"/>
              <a:ext cx="1144440" cy="1613559"/>
              <a:chOff x="4636693" y="3083012"/>
              <a:chExt cx="1144440" cy="1613559"/>
            </a:xfrm>
          </p:grpSpPr>
          <p:pic>
            <p:nvPicPr>
              <p:cNvPr id="81" name="Image 80" descr="Une femme d'affaires qui écrit sur un bloc-notes">
                <a:extLst>
                  <a:ext uri="{FF2B5EF4-FFF2-40B4-BE49-F238E27FC236}">
                    <a16:creationId xmlns:a16="http://schemas.microsoft.com/office/drawing/2014/main" id="{748D24D6-AE6F-4E53-9781-40E40234E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611" y="3083012"/>
                <a:ext cx="318533" cy="1080000"/>
              </a:xfrm>
              <a:prstGeom prst="rect">
                <a:avLst/>
              </a:prstGeom>
            </p:spPr>
          </p:pic>
          <p:sp>
            <p:nvSpPr>
              <p:cNvPr id="82" name="ZoneTexte 81">
                <a:extLst>
                  <a:ext uri="{FF2B5EF4-FFF2-40B4-BE49-F238E27FC236}">
                    <a16:creationId xmlns:a16="http://schemas.microsoft.com/office/drawing/2014/main" id="{E6AD8783-C02B-4DF9-AB5A-F8CBC1BE2567}"/>
                  </a:ext>
                </a:extLst>
              </p:cNvPr>
              <p:cNvSpPr txBox="1"/>
              <p:nvPr/>
            </p:nvSpPr>
            <p:spPr>
              <a:xfrm>
                <a:off x="4636693" y="4073515"/>
                <a:ext cx="1144440" cy="623056"/>
              </a:xfrm>
              <a:prstGeom prst="rect">
                <a:avLst/>
              </a:prstGeom>
              <a:noFill/>
            </p:spPr>
            <p:txBody>
              <a:bodyPr wrap="square" rtlCol="0">
                <a:spAutoFit/>
              </a:bodyPr>
              <a:lstStyle/>
              <a:p>
                <a:pPr algn="ctr"/>
                <a:r>
                  <a:rPr lang="en-CA" sz="1100" b="1" dirty="0" err="1"/>
                  <a:t>Analyste</a:t>
                </a:r>
                <a:endParaRPr lang="en-CA" sz="1100" b="1" dirty="0"/>
              </a:p>
              <a:p>
                <a:pPr algn="ctr"/>
                <a:r>
                  <a:rPr lang="en-CA" sz="1100" b="1" dirty="0"/>
                  <a:t> </a:t>
                </a:r>
                <a:r>
                  <a:rPr lang="en-CA" sz="1100" b="1" dirty="0" err="1"/>
                  <a:t>d’affaires</a:t>
                </a:r>
                <a:endParaRPr lang="en-CA" sz="1100" b="1" dirty="0"/>
              </a:p>
            </p:txBody>
          </p:sp>
        </p:grpSp>
        <p:grpSp>
          <p:nvGrpSpPr>
            <p:cNvPr id="32" name="Groupe 31">
              <a:extLst>
                <a:ext uri="{FF2B5EF4-FFF2-40B4-BE49-F238E27FC236}">
                  <a16:creationId xmlns:a16="http://schemas.microsoft.com/office/drawing/2014/main" id="{1D05A712-43AF-45FF-B60F-45852BF7A6EE}"/>
                </a:ext>
              </a:extLst>
            </p:cNvPr>
            <p:cNvGrpSpPr/>
            <p:nvPr/>
          </p:nvGrpSpPr>
          <p:grpSpPr>
            <a:xfrm>
              <a:off x="6686372" y="4692301"/>
              <a:ext cx="1094125" cy="1482341"/>
              <a:chOff x="6553271" y="3914429"/>
              <a:chExt cx="1094125" cy="1482341"/>
            </a:xfrm>
          </p:grpSpPr>
          <p:pic>
            <p:nvPicPr>
              <p:cNvPr id="79" name="Image 78" descr="Femme âgée avec les mains sur la taille">
                <a:extLst>
                  <a:ext uri="{FF2B5EF4-FFF2-40B4-BE49-F238E27FC236}">
                    <a16:creationId xmlns:a16="http://schemas.microsoft.com/office/drawing/2014/main" id="{0CEA3280-8AEC-4C13-9DFE-1B4E4913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0820" y="3914429"/>
                <a:ext cx="973903" cy="792000"/>
              </a:xfrm>
              <a:prstGeom prst="rect">
                <a:avLst/>
              </a:prstGeom>
            </p:spPr>
          </p:pic>
          <p:sp>
            <p:nvSpPr>
              <p:cNvPr id="80" name="ZoneTexte 79">
                <a:extLst>
                  <a:ext uri="{FF2B5EF4-FFF2-40B4-BE49-F238E27FC236}">
                    <a16:creationId xmlns:a16="http://schemas.microsoft.com/office/drawing/2014/main" id="{8484A379-48C7-479F-B152-D2E18E142BEB}"/>
                  </a:ext>
                </a:extLst>
              </p:cNvPr>
              <p:cNvSpPr txBox="1"/>
              <p:nvPr/>
            </p:nvSpPr>
            <p:spPr>
              <a:xfrm>
                <a:off x="6553271" y="4773714"/>
                <a:ext cx="1094125" cy="623056"/>
              </a:xfrm>
              <a:prstGeom prst="rect">
                <a:avLst/>
              </a:prstGeom>
              <a:noFill/>
            </p:spPr>
            <p:txBody>
              <a:bodyPr wrap="square" rtlCol="0">
                <a:spAutoFit/>
              </a:bodyPr>
              <a:lstStyle/>
              <a:p>
                <a:pPr algn="ctr"/>
                <a:r>
                  <a:rPr lang="en-CA" sz="1100" b="1" dirty="0" err="1"/>
                  <a:t>Pilote</a:t>
                </a:r>
                <a:r>
                  <a:rPr lang="en-CA" sz="1100" b="1" dirty="0"/>
                  <a:t> de </a:t>
                </a:r>
              </a:p>
              <a:p>
                <a:pPr algn="ctr"/>
                <a:r>
                  <a:rPr lang="en-CA" sz="1100" b="1" dirty="0" err="1"/>
                  <a:t>systeme</a:t>
                </a:r>
                <a:endParaRPr lang="en-CA" sz="1100" b="1" dirty="0"/>
              </a:p>
            </p:txBody>
          </p:sp>
        </p:grpSp>
        <p:pic>
          <p:nvPicPr>
            <p:cNvPr id="44" name="Image 43" descr="Homme d'affaires utilisant un bloc-notes">
              <a:extLst>
                <a:ext uri="{FF2B5EF4-FFF2-40B4-BE49-F238E27FC236}">
                  <a16:creationId xmlns:a16="http://schemas.microsoft.com/office/drawing/2014/main" id="{8E6AD0EF-A1D7-4B30-8CAA-E8C144882A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500" y="4561083"/>
              <a:ext cx="363927" cy="1080000"/>
            </a:xfrm>
            <a:prstGeom prst="rect">
              <a:avLst/>
            </a:prstGeom>
          </p:spPr>
        </p:pic>
        <p:sp>
          <p:nvSpPr>
            <p:cNvPr id="45" name="ZoneTexte 44">
              <a:extLst>
                <a:ext uri="{FF2B5EF4-FFF2-40B4-BE49-F238E27FC236}">
                  <a16:creationId xmlns:a16="http://schemas.microsoft.com/office/drawing/2014/main" id="{AED91C5B-ACCC-4600-863D-917AC54840A2}"/>
                </a:ext>
              </a:extLst>
            </p:cNvPr>
            <p:cNvSpPr txBox="1"/>
            <p:nvPr/>
          </p:nvSpPr>
          <p:spPr>
            <a:xfrm>
              <a:off x="8034449" y="5720861"/>
              <a:ext cx="1795060" cy="261610"/>
            </a:xfrm>
            <a:prstGeom prst="rect">
              <a:avLst/>
            </a:prstGeom>
            <a:noFill/>
          </p:spPr>
          <p:txBody>
            <a:bodyPr wrap="square" rtlCol="0">
              <a:spAutoFit/>
            </a:bodyPr>
            <a:lstStyle/>
            <a:p>
              <a:pPr algn="ctr"/>
              <a:r>
                <a:rPr lang="en-CA" sz="1100" b="1" dirty="0" err="1"/>
                <a:t>Analystes</a:t>
              </a:r>
              <a:r>
                <a:rPr lang="en-CA" sz="1100" b="1" dirty="0"/>
                <a:t>  </a:t>
              </a:r>
              <a:r>
                <a:rPr lang="en-CA" sz="1100" b="1" dirty="0" err="1"/>
                <a:t>fonctionnels</a:t>
              </a:r>
              <a:r>
                <a:rPr lang="en-CA" sz="1100" b="1" dirty="0"/>
                <a:t> </a:t>
              </a:r>
            </a:p>
          </p:txBody>
        </p:sp>
        <p:grpSp>
          <p:nvGrpSpPr>
            <p:cNvPr id="48" name="Groupe 47">
              <a:extLst>
                <a:ext uri="{FF2B5EF4-FFF2-40B4-BE49-F238E27FC236}">
                  <a16:creationId xmlns:a16="http://schemas.microsoft.com/office/drawing/2014/main" id="{5423EC21-BE11-4080-83DB-7C5862F01FD0}"/>
                </a:ext>
              </a:extLst>
            </p:cNvPr>
            <p:cNvGrpSpPr/>
            <p:nvPr/>
          </p:nvGrpSpPr>
          <p:grpSpPr>
            <a:xfrm>
              <a:off x="8077876" y="1175553"/>
              <a:ext cx="1170058" cy="1477483"/>
              <a:chOff x="6756646" y="2197644"/>
              <a:chExt cx="1170058" cy="1477483"/>
            </a:xfrm>
          </p:grpSpPr>
          <p:pic>
            <p:nvPicPr>
              <p:cNvPr id="77" name="Image 76" descr="Jeune femme occasionnelle écrivant sur un carnet">
                <a:extLst>
                  <a:ext uri="{FF2B5EF4-FFF2-40B4-BE49-F238E27FC236}">
                    <a16:creationId xmlns:a16="http://schemas.microsoft.com/office/drawing/2014/main" id="{987F12A1-394F-459A-B96C-16AB67023A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1130" y="2197644"/>
                <a:ext cx="350925" cy="1080000"/>
              </a:xfrm>
              <a:prstGeom prst="rect">
                <a:avLst/>
              </a:prstGeom>
            </p:spPr>
          </p:pic>
          <p:sp>
            <p:nvSpPr>
              <p:cNvPr id="78" name="ZoneTexte 77">
                <a:extLst>
                  <a:ext uri="{FF2B5EF4-FFF2-40B4-BE49-F238E27FC236}">
                    <a16:creationId xmlns:a16="http://schemas.microsoft.com/office/drawing/2014/main" id="{F9936A31-BBEF-480E-B1A4-5AA33784B834}"/>
                  </a:ext>
                </a:extLst>
              </p:cNvPr>
              <p:cNvSpPr txBox="1"/>
              <p:nvPr/>
            </p:nvSpPr>
            <p:spPr>
              <a:xfrm>
                <a:off x="6756646" y="3244240"/>
                <a:ext cx="1170058" cy="430887"/>
              </a:xfrm>
              <a:prstGeom prst="rect">
                <a:avLst/>
              </a:prstGeom>
              <a:noFill/>
            </p:spPr>
            <p:txBody>
              <a:bodyPr wrap="square" rtlCol="0">
                <a:spAutoFit/>
              </a:bodyPr>
              <a:lstStyle/>
              <a:p>
                <a:pPr algn="ctr"/>
                <a:r>
                  <a:rPr lang="fr-CA" sz="1100" b="1" dirty="0"/>
                  <a:t>Chargée</a:t>
                </a:r>
                <a:r>
                  <a:rPr lang="en-CA" sz="1100" b="1" dirty="0"/>
                  <a:t> de </a:t>
                </a:r>
              </a:p>
              <a:p>
                <a:pPr algn="ctr"/>
                <a:r>
                  <a:rPr lang="en-CA" sz="1100" b="1" dirty="0" err="1"/>
                  <a:t>projet</a:t>
                </a:r>
                <a:endParaRPr lang="en-CA" sz="1100" b="1" dirty="0"/>
              </a:p>
            </p:txBody>
          </p:sp>
        </p:grpSp>
        <p:cxnSp>
          <p:nvCxnSpPr>
            <p:cNvPr id="49" name="Connecteur : en arc 48">
              <a:extLst>
                <a:ext uri="{FF2B5EF4-FFF2-40B4-BE49-F238E27FC236}">
                  <a16:creationId xmlns:a16="http://schemas.microsoft.com/office/drawing/2014/main" id="{9225E9C1-4326-4A62-9CAF-56489E26483E}"/>
                </a:ext>
              </a:extLst>
            </p:cNvPr>
            <p:cNvCxnSpPr>
              <a:cxnSpLocks/>
              <a:stCxn id="82" idx="2"/>
            </p:cNvCxnSpPr>
            <p:nvPr/>
          </p:nvCxnSpPr>
          <p:spPr>
            <a:xfrm rot="5400000" flipH="1" flipV="1">
              <a:off x="6118847" y="5452515"/>
              <a:ext cx="444157" cy="1000097"/>
            </a:xfrm>
            <a:prstGeom prst="curvedConnector4">
              <a:avLst>
                <a:gd name="adj1" fmla="val -74422"/>
                <a:gd name="adj2" fmla="val 78608"/>
              </a:avLst>
            </a:prstGeom>
          </p:spPr>
          <p:style>
            <a:lnRef idx="1">
              <a:schemeClr val="accent1"/>
            </a:lnRef>
            <a:fillRef idx="0">
              <a:schemeClr val="accent1"/>
            </a:fillRef>
            <a:effectRef idx="0">
              <a:schemeClr val="accent1"/>
            </a:effectRef>
            <a:fontRef idx="minor">
              <a:schemeClr val="tx1"/>
            </a:fontRef>
          </p:style>
        </p:cxnSp>
        <p:cxnSp>
          <p:nvCxnSpPr>
            <p:cNvPr id="51" name="Connecteur : en arc 50">
              <a:extLst>
                <a:ext uri="{FF2B5EF4-FFF2-40B4-BE49-F238E27FC236}">
                  <a16:creationId xmlns:a16="http://schemas.microsoft.com/office/drawing/2014/main" id="{E3FF883E-5D3C-477B-A76B-A63DC93EC448}"/>
                </a:ext>
              </a:extLst>
            </p:cNvPr>
            <p:cNvCxnSpPr>
              <a:cxnSpLocks/>
              <a:stCxn id="80" idx="2"/>
              <a:endCxn id="45" idx="2"/>
            </p:cNvCxnSpPr>
            <p:nvPr/>
          </p:nvCxnSpPr>
          <p:spPr>
            <a:xfrm rot="5400000" flipH="1" flipV="1">
              <a:off x="7986621" y="5229285"/>
              <a:ext cx="192170" cy="1698544"/>
            </a:xfrm>
            <a:prstGeom prst="curvedConnector3">
              <a:avLst>
                <a:gd name="adj1" fmla="val -172010"/>
              </a:avLst>
            </a:prstGeom>
          </p:spPr>
          <p:style>
            <a:lnRef idx="1">
              <a:schemeClr val="accent1"/>
            </a:lnRef>
            <a:fillRef idx="0">
              <a:schemeClr val="accent1"/>
            </a:fillRef>
            <a:effectRef idx="0">
              <a:schemeClr val="accent1"/>
            </a:effectRef>
            <a:fontRef idx="minor">
              <a:schemeClr val="tx1"/>
            </a:fontRef>
          </p:style>
        </p:cxnSp>
        <p:cxnSp>
          <p:nvCxnSpPr>
            <p:cNvPr id="52" name="Connecteur : en arc 51">
              <a:extLst>
                <a:ext uri="{FF2B5EF4-FFF2-40B4-BE49-F238E27FC236}">
                  <a16:creationId xmlns:a16="http://schemas.microsoft.com/office/drawing/2014/main" id="{FF762D2D-A4B9-456F-BE61-24F086B20DD6}"/>
                </a:ext>
              </a:extLst>
            </p:cNvPr>
            <p:cNvCxnSpPr>
              <a:cxnSpLocks/>
              <a:stCxn id="45" idx="3"/>
              <a:endCxn id="72" idx="2"/>
            </p:cNvCxnSpPr>
            <p:nvPr/>
          </p:nvCxnSpPr>
          <p:spPr>
            <a:xfrm>
              <a:off x="9829509" y="5851666"/>
              <a:ext cx="1398729" cy="50041"/>
            </a:xfrm>
            <a:prstGeom prst="curvedConnector4">
              <a:avLst>
                <a:gd name="adj1" fmla="val 29087"/>
                <a:gd name="adj2" fmla="val 556825"/>
              </a:avLst>
            </a:prstGeom>
          </p:spPr>
          <p:style>
            <a:lnRef idx="1">
              <a:schemeClr val="accent1"/>
            </a:lnRef>
            <a:fillRef idx="0">
              <a:schemeClr val="accent1"/>
            </a:fillRef>
            <a:effectRef idx="0">
              <a:schemeClr val="accent1"/>
            </a:effectRef>
            <a:fontRef idx="minor">
              <a:schemeClr val="tx1"/>
            </a:fontRef>
          </p:style>
        </p:cxnSp>
        <p:cxnSp>
          <p:nvCxnSpPr>
            <p:cNvPr id="54" name="Connecteur : en arc 53">
              <a:extLst>
                <a:ext uri="{FF2B5EF4-FFF2-40B4-BE49-F238E27FC236}">
                  <a16:creationId xmlns:a16="http://schemas.microsoft.com/office/drawing/2014/main" id="{4647D4D9-4860-4096-9FF3-335843D785A3}"/>
                </a:ext>
              </a:extLst>
            </p:cNvPr>
            <p:cNvCxnSpPr>
              <a:cxnSpLocks/>
              <a:stCxn id="80" idx="2"/>
              <a:endCxn id="72" idx="2"/>
            </p:cNvCxnSpPr>
            <p:nvPr/>
          </p:nvCxnSpPr>
          <p:spPr>
            <a:xfrm rot="5400000" flipH="1" flipV="1">
              <a:off x="9094368" y="4040772"/>
              <a:ext cx="272935" cy="3994803"/>
            </a:xfrm>
            <a:prstGeom prst="curvedConnector3">
              <a:avLst>
                <a:gd name="adj1" fmla="val -121110"/>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55" name="Connecteur : en arc 54">
              <a:extLst>
                <a:ext uri="{FF2B5EF4-FFF2-40B4-BE49-F238E27FC236}">
                  <a16:creationId xmlns:a16="http://schemas.microsoft.com/office/drawing/2014/main" id="{B8F619C1-B911-4ED2-A84E-1AB9F0B5B672}"/>
                </a:ext>
              </a:extLst>
            </p:cNvPr>
            <p:cNvCxnSpPr>
              <a:cxnSpLocks/>
              <a:stCxn id="82" idx="2"/>
              <a:endCxn id="45" idx="2"/>
            </p:cNvCxnSpPr>
            <p:nvPr/>
          </p:nvCxnSpPr>
          <p:spPr>
            <a:xfrm rot="5400000" flipH="1" flipV="1">
              <a:off x="7290342" y="4533006"/>
              <a:ext cx="192170" cy="3091101"/>
            </a:xfrm>
            <a:prstGeom prst="curvedConnector3">
              <a:avLst>
                <a:gd name="adj1" fmla="val -172010"/>
              </a:avLst>
            </a:prstGeom>
          </p:spPr>
          <p:style>
            <a:lnRef idx="1">
              <a:schemeClr val="accent1"/>
            </a:lnRef>
            <a:fillRef idx="0">
              <a:schemeClr val="accent1"/>
            </a:fillRef>
            <a:effectRef idx="0">
              <a:schemeClr val="accent1"/>
            </a:effectRef>
            <a:fontRef idx="minor">
              <a:schemeClr val="tx1"/>
            </a:fontRef>
          </p:style>
        </p:cxnSp>
        <p:cxnSp>
          <p:nvCxnSpPr>
            <p:cNvPr id="56" name="Connecteur : en arc 55">
              <a:extLst>
                <a:ext uri="{FF2B5EF4-FFF2-40B4-BE49-F238E27FC236}">
                  <a16:creationId xmlns:a16="http://schemas.microsoft.com/office/drawing/2014/main" id="{D587C605-95C0-4451-A7F6-A443840B2FCF}"/>
                </a:ext>
              </a:extLst>
            </p:cNvPr>
            <p:cNvCxnSpPr>
              <a:cxnSpLocks/>
              <a:stCxn id="81" idx="0"/>
              <a:endCxn id="77" idx="1"/>
            </p:cNvCxnSpPr>
            <p:nvPr/>
          </p:nvCxnSpPr>
          <p:spPr>
            <a:xfrm rot="5400000" flipH="1" flipV="1">
              <a:off x="5591836" y="1750559"/>
              <a:ext cx="2845530" cy="2775518"/>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58" name="Connecteur : en arc 57">
              <a:extLst>
                <a:ext uri="{FF2B5EF4-FFF2-40B4-BE49-F238E27FC236}">
                  <a16:creationId xmlns:a16="http://schemas.microsoft.com/office/drawing/2014/main" id="{80D9E1BD-F9F0-4693-B782-B021513646FE}"/>
                </a:ext>
              </a:extLst>
            </p:cNvPr>
            <p:cNvCxnSpPr>
              <a:cxnSpLocks/>
              <a:stCxn id="79" idx="0"/>
              <a:endCxn id="77" idx="1"/>
            </p:cNvCxnSpPr>
            <p:nvPr/>
          </p:nvCxnSpPr>
          <p:spPr>
            <a:xfrm rot="5400000" flipH="1" flipV="1">
              <a:off x="6333242" y="2623184"/>
              <a:ext cx="2976748" cy="1161487"/>
            </a:xfrm>
            <a:prstGeom prst="curvedConnector2">
              <a:avLst/>
            </a:prstGeom>
          </p:spPr>
          <p:style>
            <a:lnRef idx="1">
              <a:schemeClr val="accent1"/>
            </a:lnRef>
            <a:fillRef idx="0">
              <a:schemeClr val="accent1"/>
            </a:fillRef>
            <a:effectRef idx="0">
              <a:schemeClr val="accent1"/>
            </a:effectRef>
            <a:fontRef idx="minor">
              <a:schemeClr val="tx1"/>
            </a:fontRef>
          </p:style>
        </p:cxnSp>
        <p:cxnSp>
          <p:nvCxnSpPr>
            <p:cNvPr id="59" name="Connecteur : en arc 58">
              <a:extLst>
                <a:ext uri="{FF2B5EF4-FFF2-40B4-BE49-F238E27FC236}">
                  <a16:creationId xmlns:a16="http://schemas.microsoft.com/office/drawing/2014/main" id="{8178E411-7DAE-4D99-ABD1-9D8DB1D1439C}"/>
                </a:ext>
              </a:extLst>
            </p:cNvPr>
            <p:cNvCxnSpPr>
              <a:cxnSpLocks/>
              <a:stCxn id="44" idx="0"/>
              <a:endCxn id="66" idx="2"/>
            </p:cNvCxnSpPr>
            <p:nvPr/>
          </p:nvCxnSpPr>
          <p:spPr>
            <a:xfrm rot="16200000" flipV="1">
              <a:off x="8349673" y="4349292"/>
              <a:ext cx="414043" cy="9540"/>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61" name="Connecteur : en arc 60">
              <a:extLst>
                <a:ext uri="{FF2B5EF4-FFF2-40B4-BE49-F238E27FC236}">
                  <a16:creationId xmlns:a16="http://schemas.microsoft.com/office/drawing/2014/main" id="{8D784995-C372-4132-AA05-7B3A0FA6A328}"/>
                </a:ext>
              </a:extLst>
            </p:cNvPr>
            <p:cNvCxnSpPr>
              <a:cxnSpLocks/>
              <a:stCxn id="63" idx="0"/>
              <a:endCxn id="77" idx="3"/>
            </p:cNvCxnSpPr>
            <p:nvPr/>
          </p:nvCxnSpPr>
          <p:spPr>
            <a:xfrm rot="16200000" flipV="1">
              <a:off x="9649591" y="819248"/>
              <a:ext cx="807903" cy="2600514"/>
            </a:xfrm>
            <a:prstGeom prst="curvedConnector2">
              <a:avLst/>
            </a:prstGeom>
          </p:spPr>
          <p:style>
            <a:lnRef idx="1">
              <a:schemeClr val="accent1"/>
            </a:lnRef>
            <a:fillRef idx="0">
              <a:schemeClr val="accent1"/>
            </a:fillRef>
            <a:effectRef idx="0">
              <a:schemeClr val="accent1"/>
            </a:effectRef>
            <a:fontRef idx="minor">
              <a:schemeClr val="tx1"/>
            </a:fontRef>
          </p:style>
        </p:cxnSp>
        <p:pic>
          <p:nvPicPr>
            <p:cNvPr id="62" name="Image 61" descr="Une femme d'affaires qui montre du doigt en souriant">
              <a:extLst>
                <a:ext uri="{FF2B5EF4-FFF2-40B4-BE49-F238E27FC236}">
                  <a16:creationId xmlns:a16="http://schemas.microsoft.com/office/drawing/2014/main" id="{DFC096F6-781A-4FB0-8C9C-4A7E95D9FA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842777" y="4603097"/>
              <a:ext cx="528861" cy="1055481"/>
            </a:xfrm>
            <a:prstGeom prst="rect">
              <a:avLst/>
            </a:prstGeom>
          </p:spPr>
        </p:pic>
        <p:pic>
          <p:nvPicPr>
            <p:cNvPr id="63" name="Image 62" descr="Femme d'affaires utilisant un bloc-notes">
              <a:extLst>
                <a:ext uri="{FF2B5EF4-FFF2-40B4-BE49-F238E27FC236}">
                  <a16:creationId xmlns:a16="http://schemas.microsoft.com/office/drawing/2014/main" id="{733A0C07-317A-46E2-B0E9-0A728701A9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188090" y="2523456"/>
              <a:ext cx="331419" cy="1080000"/>
            </a:xfrm>
            <a:prstGeom prst="rect">
              <a:avLst/>
            </a:prstGeom>
          </p:spPr>
        </p:pic>
        <p:pic>
          <p:nvPicPr>
            <p:cNvPr id="65" name="Image 64" descr="Une femme d'affaires explique">
              <a:extLst>
                <a:ext uri="{FF2B5EF4-FFF2-40B4-BE49-F238E27FC236}">
                  <a16:creationId xmlns:a16="http://schemas.microsoft.com/office/drawing/2014/main" id="{01D99EC7-08AE-4416-9A78-04F819BCF0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29434" y="2972126"/>
              <a:ext cx="464315" cy="1008000"/>
            </a:xfrm>
            <a:prstGeom prst="rect">
              <a:avLst/>
            </a:prstGeom>
          </p:spPr>
        </p:pic>
        <p:sp>
          <p:nvSpPr>
            <p:cNvPr id="66" name="ZoneTexte 65">
              <a:extLst>
                <a:ext uri="{FF2B5EF4-FFF2-40B4-BE49-F238E27FC236}">
                  <a16:creationId xmlns:a16="http://schemas.microsoft.com/office/drawing/2014/main" id="{A0A2207B-9DD5-455F-B90D-710A7DCED467}"/>
                </a:ext>
              </a:extLst>
            </p:cNvPr>
            <p:cNvSpPr txBox="1"/>
            <p:nvPr/>
          </p:nvSpPr>
          <p:spPr>
            <a:xfrm>
              <a:off x="7654394" y="3885430"/>
              <a:ext cx="1795060" cy="261610"/>
            </a:xfrm>
            <a:prstGeom prst="rect">
              <a:avLst/>
            </a:prstGeom>
            <a:noFill/>
          </p:spPr>
          <p:txBody>
            <a:bodyPr wrap="square" rtlCol="0">
              <a:spAutoFit/>
            </a:bodyPr>
            <a:lstStyle/>
            <a:p>
              <a:pPr algn="ctr"/>
              <a:r>
                <a:rPr lang="en-CA" sz="1100" b="1" dirty="0" err="1"/>
                <a:t>Architecte</a:t>
              </a:r>
              <a:r>
                <a:rPr lang="en-CA" sz="1100" b="1" dirty="0"/>
                <a:t> </a:t>
              </a:r>
              <a:r>
                <a:rPr lang="en-CA" sz="1100" b="1" dirty="0" err="1"/>
                <a:t>fonctionnel</a:t>
              </a:r>
              <a:r>
                <a:rPr lang="en-CA" sz="1100" b="1" dirty="0"/>
                <a:t> </a:t>
              </a:r>
            </a:p>
          </p:txBody>
        </p:sp>
        <p:sp>
          <p:nvSpPr>
            <p:cNvPr id="67" name="ZoneTexte 66">
              <a:extLst>
                <a:ext uri="{FF2B5EF4-FFF2-40B4-BE49-F238E27FC236}">
                  <a16:creationId xmlns:a16="http://schemas.microsoft.com/office/drawing/2014/main" id="{4A5E011B-7AE9-4243-8C83-28C06DBC5E84}"/>
                </a:ext>
              </a:extLst>
            </p:cNvPr>
            <p:cNvSpPr txBox="1"/>
            <p:nvPr/>
          </p:nvSpPr>
          <p:spPr>
            <a:xfrm>
              <a:off x="10396940" y="3583578"/>
              <a:ext cx="1795060" cy="261610"/>
            </a:xfrm>
            <a:prstGeom prst="rect">
              <a:avLst/>
            </a:prstGeom>
            <a:noFill/>
          </p:spPr>
          <p:txBody>
            <a:bodyPr wrap="square" rtlCol="0">
              <a:spAutoFit/>
            </a:bodyPr>
            <a:lstStyle/>
            <a:p>
              <a:pPr algn="ctr"/>
              <a:r>
                <a:rPr lang="fr-CA" sz="1100" b="1" dirty="0"/>
                <a:t>Architecte</a:t>
              </a:r>
              <a:r>
                <a:rPr lang="en-CA" sz="1100" b="1" dirty="0"/>
                <a:t> technique</a:t>
              </a:r>
            </a:p>
          </p:txBody>
        </p:sp>
        <p:cxnSp>
          <p:nvCxnSpPr>
            <p:cNvPr id="68" name="Connecteur : en arc 67">
              <a:extLst>
                <a:ext uri="{FF2B5EF4-FFF2-40B4-BE49-F238E27FC236}">
                  <a16:creationId xmlns:a16="http://schemas.microsoft.com/office/drawing/2014/main" id="{FB56993E-AD9A-4892-B966-0A317F473BEC}"/>
                </a:ext>
              </a:extLst>
            </p:cNvPr>
            <p:cNvCxnSpPr>
              <a:cxnSpLocks/>
              <a:stCxn id="65" idx="0"/>
              <a:endCxn id="78" idx="2"/>
            </p:cNvCxnSpPr>
            <p:nvPr/>
          </p:nvCxnSpPr>
          <p:spPr>
            <a:xfrm rot="5400000" flipH="1" flipV="1">
              <a:off x="8402703" y="2711925"/>
              <a:ext cx="319090" cy="201313"/>
            </a:xfrm>
            <a:prstGeom prst="curvedConnector3">
              <a:avLst>
                <a:gd name="adj1" fmla="val 50000"/>
              </a:avLst>
            </a:prstGeom>
          </p:spPr>
          <p:style>
            <a:lnRef idx="1">
              <a:schemeClr val="accent1"/>
            </a:lnRef>
            <a:fillRef idx="0">
              <a:schemeClr val="accent1"/>
            </a:fillRef>
            <a:effectRef idx="0">
              <a:schemeClr val="accent1"/>
            </a:effectRef>
            <a:fontRef idx="minor">
              <a:schemeClr val="tx1"/>
            </a:fontRef>
          </p:style>
        </p:cxnSp>
        <p:grpSp>
          <p:nvGrpSpPr>
            <p:cNvPr id="70" name="Groupe 69">
              <a:extLst>
                <a:ext uri="{FF2B5EF4-FFF2-40B4-BE49-F238E27FC236}">
                  <a16:creationId xmlns:a16="http://schemas.microsoft.com/office/drawing/2014/main" id="{D0DC87E2-39F1-42D6-A916-0C02F49B2B4A}"/>
                </a:ext>
              </a:extLst>
            </p:cNvPr>
            <p:cNvGrpSpPr/>
            <p:nvPr/>
          </p:nvGrpSpPr>
          <p:grpSpPr>
            <a:xfrm>
              <a:off x="10643209" y="3845188"/>
              <a:ext cx="1170058" cy="2056519"/>
              <a:chOff x="10643209" y="3845188"/>
              <a:chExt cx="1170058" cy="2056519"/>
            </a:xfrm>
          </p:grpSpPr>
          <p:pic>
            <p:nvPicPr>
              <p:cNvPr id="71" name="Image 70" descr="Main d'un étudiant de sexe masculin sur le côté du menton">
                <a:extLst>
                  <a:ext uri="{FF2B5EF4-FFF2-40B4-BE49-F238E27FC236}">
                    <a16:creationId xmlns:a16="http://schemas.microsoft.com/office/drawing/2014/main" id="{808079C8-D917-4BC0-927E-37C4217EE06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10719715" y="4518869"/>
                <a:ext cx="489740" cy="1080000"/>
              </a:xfrm>
              <a:prstGeom prst="rect">
                <a:avLst/>
              </a:prstGeom>
            </p:spPr>
          </p:pic>
          <p:sp>
            <p:nvSpPr>
              <p:cNvPr id="72" name="ZoneTexte 71">
                <a:extLst>
                  <a:ext uri="{FF2B5EF4-FFF2-40B4-BE49-F238E27FC236}">
                    <a16:creationId xmlns:a16="http://schemas.microsoft.com/office/drawing/2014/main" id="{80388CAF-DEA9-43D4-BE0D-EC059A0A78EA}"/>
                  </a:ext>
                </a:extLst>
              </p:cNvPr>
              <p:cNvSpPr txBox="1"/>
              <p:nvPr/>
            </p:nvSpPr>
            <p:spPr>
              <a:xfrm>
                <a:off x="10643209" y="5640097"/>
                <a:ext cx="1170058" cy="261610"/>
              </a:xfrm>
              <a:prstGeom prst="rect">
                <a:avLst/>
              </a:prstGeom>
              <a:noFill/>
            </p:spPr>
            <p:txBody>
              <a:bodyPr wrap="square" rtlCol="0">
                <a:spAutoFit/>
              </a:bodyPr>
              <a:lstStyle/>
              <a:p>
                <a:pPr algn="ctr"/>
                <a:r>
                  <a:rPr lang="en-CA" sz="1100" b="1" dirty="0" err="1"/>
                  <a:t>Programmeurs</a:t>
                </a:r>
                <a:endParaRPr lang="en-CA" sz="1100" b="1" dirty="0"/>
              </a:p>
            </p:txBody>
          </p:sp>
          <p:pic>
            <p:nvPicPr>
              <p:cNvPr id="74" name="Image 73" descr="Une femme d'affaires se donne la main">
                <a:extLst>
                  <a:ext uri="{FF2B5EF4-FFF2-40B4-BE49-F238E27FC236}">
                    <a16:creationId xmlns:a16="http://schemas.microsoft.com/office/drawing/2014/main" id="{A8E70630-E2CD-475A-8D26-301C03C777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11369630" y="4512699"/>
                <a:ext cx="391214" cy="1151204"/>
              </a:xfrm>
              <a:prstGeom prst="rect">
                <a:avLst/>
              </a:prstGeom>
            </p:spPr>
          </p:pic>
          <p:cxnSp>
            <p:nvCxnSpPr>
              <p:cNvPr id="75" name="Connecteur : en arc 74">
                <a:extLst>
                  <a:ext uri="{FF2B5EF4-FFF2-40B4-BE49-F238E27FC236}">
                    <a16:creationId xmlns:a16="http://schemas.microsoft.com/office/drawing/2014/main" id="{0D92F5BC-DB02-41CC-9EC1-0AA773FB5A94}"/>
                  </a:ext>
                </a:extLst>
              </p:cNvPr>
              <p:cNvCxnSpPr>
                <a:cxnSpLocks/>
                <a:stCxn id="67" idx="2"/>
                <a:endCxn id="67" idx="2"/>
              </p:cNvCxnSpPr>
              <p:nvPr/>
            </p:nvCxnSpPr>
            <p:spPr>
              <a:xfrm rot="5400000">
                <a:off x="11294470" y="3845188"/>
                <a:ext cx="12700" cy="12700"/>
              </a:xfrm>
              <a:prstGeom prst="curvedConnector3">
                <a:avLst>
                  <a:gd name="adj1" fmla="val 3510000"/>
                </a:avLst>
              </a:prstGeom>
            </p:spPr>
            <p:style>
              <a:lnRef idx="1">
                <a:schemeClr val="accent1"/>
              </a:lnRef>
              <a:fillRef idx="0">
                <a:schemeClr val="accent1"/>
              </a:fillRef>
              <a:effectRef idx="0">
                <a:schemeClr val="accent1"/>
              </a:effectRef>
              <a:fontRef idx="minor">
                <a:schemeClr val="tx1"/>
              </a:fontRef>
            </p:style>
          </p:cxnSp>
        </p:grpSp>
      </p:grpSp>
      <p:pic>
        <p:nvPicPr>
          <p:cNvPr id="7" name="Image 6" descr="Jeune garçon pouce en bas fronçant les sourcils">
            <a:extLst>
              <a:ext uri="{FF2B5EF4-FFF2-40B4-BE49-F238E27FC236}">
                <a16:creationId xmlns:a16="http://schemas.microsoft.com/office/drawing/2014/main" id="{300D0F96-851B-E029-3C8B-496C304BAC0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13834" y="5422081"/>
            <a:ext cx="286405" cy="902446"/>
          </a:xfrm>
          <a:prstGeom prst="rect">
            <a:avLst/>
          </a:prstGeom>
        </p:spPr>
      </p:pic>
      <p:cxnSp>
        <p:nvCxnSpPr>
          <p:cNvPr id="8" name="Connecteur : en arc 7">
            <a:extLst>
              <a:ext uri="{FF2B5EF4-FFF2-40B4-BE49-F238E27FC236}">
                <a16:creationId xmlns:a16="http://schemas.microsoft.com/office/drawing/2014/main" id="{CF8964F5-DD77-465E-599C-7D9A8B71AAC0}"/>
              </a:ext>
            </a:extLst>
          </p:cNvPr>
          <p:cNvCxnSpPr>
            <a:cxnSpLocks/>
            <a:stCxn id="7" idx="3"/>
          </p:cNvCxnSpPr>
          <p:nvPr/>
        </p:nvCxnSpPr>
        <p:spPr>
          <a:xfrm flipV="1">
            <a:off x="9800239" y="5248498"/>
            <a:ext cx="1478598" cy="624806"/>
          </a:xfrm>
          <a:prstGeom prst="curvedConnector3">
            <a:avLst>
              <a:gd name="adj1" fmla="val 80921"/>
            </a:avLst>
          </a:prstGeom>
        </p:spPr>
        <p:style>
          <a:lnRef idx="1">
            <a:schemeClr val="accent1"/>
          </a:lnRef>
          <a:fillRef idx="0">
            <a:schemeClr val="accent1"/>
          </a:fillRef>
          <a:effectRef idx="0">
            <a:schemeClr val="accent1"/>
          </a:effectRef>
          <a:fontRef idx="minor">
            <a:schemeClr val="tx1"/>
          </a:fontRef>
        </p:style>
      </p:cxnSp>
      <p:cxnSp>
        <p:nvCxnSpPr>
          <p:cNvPr id="12" name="Connecteur : en arc 11">
            <a:extLst>
              <a:ext uri="{FF2B5EF4-FFF2-40B4-BE49-F238E27FC236}">
                <a16:creationId xmlns:a16="http://schemas.microsoft.com/office/drawing/2014/main" id="{BBEAAA88-08AF-F460-A7EB-488CCD971168}"/>
              </a:ext>
            </a:extLst>
          </p:cNvPr>
          <p:cNvCxnSpPr>
            <a:cxnSpLocks/>
            <a:stCxn id="7" idx="1"/>
            <a:endCxn id="45" idx="2"/>
          </p:cNvCxnSpPr>
          <p:nvPr/>
        </p:nvCxnSpPr>
        <p:spPr>
          <a:xfrm rot="10800000">
            <a:off x="9264492" y="5198842"/>
            <a:ext cx="249342" cy="674463"/>
          </a:xfrm>
          <a:prstGeom prst="curvedConnector2">
            <a:avLst/>
          </a:prstGeom>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BE53C54E-ADAF-2E59-CB34-CE621ECBB6D3}"/>
              </a:ext>
            </a:extLst>
          </p:cNvPr>
          <p:cNvSpPr txBox="1"/>
          <p:nvPr/>
        </p:nvSpPr>
        <p:spPr>
          <a:xfrm>
            <a:off x="9124115" y="6376193"/>
            <a:ext cx="976878" cy="292388"/>
          </a:xfrm>
          <a:prstGeom prst="rect">
            <a:avLst/>
          </a:prstGeom>
          <a:noFill/>
        </p:spPr>
        <p:txBody>
          <a:bodyPr wrap="square" rtlCol="0">
            <a:spAutoFit/>
          </a:bodyPr>
          <a:lstStyle/>
          <a:p>
            <a:pPr algn="ctr"/>
            <a:r>
              <a:rPr lang="en-CA" sz="1300" b="1" dirty="0"/>
              <a:t>QA</a:t>
            </a:r>
          </a:p>
        </p:txBody>
      </p:sp>
    </p:spTree>
    <p:extLst>
      <p:ext uri="{BB962C8B-B14F-4D97-AF65-F5344CB8AC3E}">
        <p14:creationId xmlns:p14="http://schemas.microsoft.com/office/powerpoint/2010/main" val="127459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fontScale="90000"/>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Phases de développement d’un système – environnements utilisés </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12</a:t>
            </a:fld>
            <a:endParaRPr lang="fr-CA" dirty="0"/>
          </a:p>
        </p:txBody>
      </p:sp>
      <p:sp>
        <p:nvSpPr>
          <p:cNvPr id="6" name="Flèche : pentagone 5">
            <a:extLst>
              <a:ext uri="{FF2B5EF4-FFF2-40B4-BE49-F238E27FC236}">
                <a16:creationId xmlns:a16="http://schemas.microsoft.com/office/drawing/2014/main" id="{413D277B-19FA-CD91-D5D5-224B0E18D163}"/>
              </a:ext>
            </a:extLst>
          </p:cNvPr>
          <p:cNvSpPr/>
          <p:nvPr/>
        </p:nvSpPr>
        <p:spPr>
          <a:xfrm rot="5400000">
            <a:off x="894096" y="1896727"/>
            <a:ext cx="2031326" cy="2286000"/>
          </a:xfrm>
          <a:prstGeom prst="homePlate">
            <a:avLst>
              <a:gd name="adj" fmla="val 18965"/>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2200" dirty="0"/>
              <a:t>Dev</a:t>
            </a:r>
          </a:p>
        </p:txBody>
      </p:sp>
      <p:sp>
        <p:nvSpPr>
          <p:cNvPr id="7" name="Flèche : chevron 6">
            <a:extLst>
              <a:ext uri="{FF2B5EF4-FFF2-40B4-BE49-F238E27FC236}">
                <a16:creationId xmlns:a16="http://schemas.microsoft.com/office/drawing/2014/main" id="{0D832122-A31A-4C9E-5723-439D46E0436A}"/>
              </a:ext>
            </a:extLst>
          </p:cNvPr>
          <p:cNvSpPr/>
          <p:nvPr/>
        </p:nvSpPr>
        <p:spPr>
          <a:xfrm rot="5400000">
            <a:off x="623737" y="3925307"/>
            <a:ext cx="2572040" cy="2286000"/>
          </a:xfrm>
          <a:prstGeom prst="chevron">
            <a:avLst>
              <a:gd name="adj" fmla="val 15353"/>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2200" dirty="0"/>
              <a:t>Test</a:t>
            </a:r>
          </a:p>
        </p:txBody>
      </p:sp>
      <p:sp>
        <p:nvSpPr>
          <p:cNvPr id="11" name="ZoneTexte 10">
            <a:extLst>
              <a:ext uri="{FF2B5EF4-FFF2-40B4-BE49-F238E27FC236}">
                <a16:creationId xmlns:a16="http://schemas.microsoft.com/office/drawing/2014/main" id="{77473773-4A9D-36FE-7B80-98DD6678528C}"/>
              </a:ext>
            </a:extLst>
          </p:cNvPr>
          <p:cNvSpPr txBox="1"/>
          <p:nvPr/>
        </p:nvSpPr>
        <p:spPr>
          <a:xfrm>
            <a:off x="3311236" y="2024063"/>
            <a:ext cx="8114006" cy="1754326"/>
          </a:xfrm>
          <a:prstGeom prst="rect">
            <a:avLst/>
          </a:prstGeom>
          <a:noFill/>
        </p:spPr>
        <p:txBody>
          <a:bodyPr wrap="square" rtlCol="0">
            <a:spAutoFit/>
          </a:bodyPr>
          <a:lstStyle/>
          <a:p>
            <a:pPr algn="l"/>
            <a:r>
              <a:rPr lang="fr-FR" b="0" i="0" dirty="0">
                <a:solidFill>
                  <a:srgbClr val="374151"/>
                </a:solidFill>
                <a:effectLst/>
                <a:latin typeface="Söhne"/>
              </a:rPr>
              <a:t>C'est l'environnement où les développeurs écrivent, modifient et testent le code source.</a:t>
            </a:r>
          </a:p>
          <a:p>
            <a:pPr marL="742950" lvl="1" indent="-285750" algn="l">
              <a:buFont typeface="Arial" panose="020B0604020202020204" pitchFamily="34" charset="0"/>
              <a:buChar char="•"/>
            </a:pPr>
            <a:r>
              <a:rPr lang="fr-FR" b="0" i="0" dirty="0">
                <a:solidFill>
                  <a:srgbClr val="374151"/>
                </a:solidFill>
                <a:effectLst/>
                <a:latin typeface="Söhne"/>
              </a:rPr>
              <a:t>Environnement isolé de la production pour éviter d'impact sur les utilisateurs finaux.</a:t>
            </a:r>
          </a:p>
          <a:p>
            <a:pPr marL="742950" lvl="1" indent="-285750" algn="l">
              <a:buFont typeface="Arial" panose="020B0604020202020204" pitchFamily="34" charset="0"/>
              <a:buChar char="•"/>
            </a:pPr>
            <a:r>
              <a:rPr lang="fr-FR" b="0" i="0" dirty="0">
                <a:solidFill>
                  <a:srgbClr val="374151"/>
                </a:solidFill>
                <a:effectLst/>
                <a:latin typeface="Söhne"/>
              </a:rPr>
              <a:t>Généralement, une copie locale de la base de données est utilisée pour faciliter le développement et le débogage</a:t>
            </a:r>
            <a:endParaRPr lang="en-CA" dirty="0"/>
          </a:p>
        </p:txBody>
      </p:sp>
      <p:sp>
        <p:nvSpPr>
          <p:cNvPr id="12" name="Ellipse 11">
            <a:extLst>
              <a:ext uri="{FF2B5EF4-FFF2-40B4-BE49-F238E27FC236}">
                <a16:creationId xmlns:a16="http://schemas.microsoft.com/office/drawing/2014/main" id="{1D05462C-B36E-02B9-9E35-FF82265859BF}"/>
              </a:ext>
            </a:extLst>
          </p:cNvPr>
          <p:cNvSpPr/>
          <p:nvPr/>
        </p:nvSpPr>
        <p:spPr>
          <a:xfrm>
            <a:off x="766763" y="2112264"/>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1</a:t>
            </a:r>
          </a:p>
        </p:txBody>
      </p:sp>
      <p:sp>
        <p:nvSpPr>
          <p:cNvPr id="13" name="Ellipse 12">
            <a:extLst>
              <a:ext uri="{FF2B5EF4-FFF2-40B4-BE49-F238E27FC236}">
                <a16:creationId xmlns:a16="http://schemas.microsoft.com/office/drawing/2014/main" id="{E21C299E-3AEC-9C3A-ECD4-FAF2B3296BDB}"/>
              </a:ext>
            </a:extLst>
          </p:cNvPr>
          <p:cNvSpPr/>
          <p:nvPr/>
        </p:nvSpPr>
        <p:spPr>
          <a:xfrm>
            <a:off x="773690" y="3978377"/>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2</a:t>
            </a:r>
          </a:p>
        </p:txBody>
      </p:sp>
      <p:cxnSp>
        <p:nvCxnSpPr>
          <p:cNvPr id="5" name="Connecteur droit 4">
            <a:extLst>
              <a:ext uri="{FF2B5EF4-FFF2-40B4-BE49-F238E27FC236}">
                <a16:creationId xmlns:a16="http://schemas.microsoft.com/office/drawing/2014/main" id="{4B8B18F9-970F-D169-12AC-35F666E34509}"/>
              </a:ext>
            </a:extLst>
          </p:cNvPr>
          <p:cNvCxnSpPr/>
          <p:nvPr/>
        </p:nvCxnSpPr>
        <p:spPr>
          <a:xfrm flipV="1">
            <a:off x="3052757" y="3782287"/>
            <a:ext cx="8543498" cy="96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D6043C7-0A23-2CA3-F2E3-20025856AE80}"/>
              </a:ext>
            </a:extLst>
          </p:cNvPr>
          <p:cNvCxnSpPr/>
          <p:nvPr/>
        </p:nvCxnSpPr>
        <p:spPr>
          <a:xfrm flipV="1">
            <a:off x="2881744" y="5980733"/>
            <a:ext cx="8543498" cy="96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9A73E839-8786-0217-3762-5BA190E7FDB0}"/>
              </a:ext>
            </a:extLst>
          </p:cNvPr>
          <p:cNvSpPr txBox="1"/>
          <p:nvPr/>
        </p:nvSpPr>
        <p:spPr>
          <a:xfrm>
            <a:off x="3267503" y="3947776"/>
            <a:ext cx="8114006" cy="1754326"/>
          </a:xfrm>
          <a:prstGeom prst="rect">
            <a:avLst/>
          </a:prstGeom>
          <a:noFill/>
        </p:spPr>
        <p:txBody>
          <a:bodyPr wrap="square" rtlCol="0">
            <a:spAutoFit/>
          </a:bodyPr>
          <a:lstStyle/>
          <a:p>
            <a:pPr algn="l"/>
            <a:r>
              <a:rPr lang="fr-FR" b="0" i="0" dirty="0">
                <a:solidFill>
                  <a:srgbClr val="374151"/>
                </a:solidFill>
                <a:effectLst/>
                <a:latin typeface="Söhne"/>
              </a:rPr>
              <a:t>Tester le logiciel dans un environnement similaire à la production avant le déploiement.</a:t>
            </a:r>
          </a:p>
          <a:p>
            <a:pPr algn="l"/>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Utilisation de jeux de données réalistes.</a:t>
            </a:r>
          </a:p>
          <a:p>
            <a:pPr marL="742950" lvl="1" indent="-285750" algn="l">
              <a:buFont typeface="Arial" panose="020B0604020202020204" pitchFamily="34" charset="0"/>
              <a:buChar char="•"/>
            </a:pPr>
            <a:r>
              <a:rPr lang="fr-FR" b="0" i="0" dirty="0">
                <a:solidFill>
                  <a:srgbClr val="374151"/>
                </a:solidFill>
                <a:effectLst/>
                <a:latin typeface="Söhne"/>
              </a:rPr>
              <a:t>Les tests peuvent inclure des tests unitaires, des tests d'intégration, des tests de système, et des tests de performance.</a:t>
            </a:r>
          </a:p>
        </p:txBody>
      </p:sp>
    </p:spTree>
    <p:extLst>
      <p:ext uri="{BB962C8B-B14F-4D97-AF65-F5344CB8AC3E}">
        <p14:creationId xmlns:p14="http://schemas.microsoft.com/office/powerpoint/2010/main" val="3892796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èche : chevron 3">
            <a:extLst>
              <a:ext uri="{FF2B5EF4-FFF2-40B4-BE49-F238E27FC236}">
                <a16:creationId xmlns:a16="http://schemas.microsoft.com/office/drawing/2014/main" id="{5A71BFA5-BD28-3653-C02A-39ABCC11A233}"/>
              </a:ext>
            </a:extLst>
          </p:cNvPr>
          <p:cNvSpPr/>
          <p:nvPr/>
        </p:nvSpPr>
        <p:spPr>
          <a:xfrm rot="5400000">
            <a:off x="802175" y="1834945"/>
            <a:ext cx="2215163" cy="2286000"/>
          </a:xfrm>
          <a:prstGeom prst="chevron">
            <a:avLst>
              <a:gd name="adj" fmla="val 15353"/>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2200" dirty="0"/>
              <a:t>Pre-prod (staging)</a:t>
            </a:r>
          </a:p>
        </p:txBody>
      </p:sp>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fontScale="90000"/>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Phases de développement d’un système – environnements utilisés </a:t>
            </a:r>
            <a:endParaRPr lang="en-CA" sz="3600"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13</a:t>
            </a:fld>
            <a:endParaRPr lang="fr-CA" dirty="0"/>
          </a:p>
        </p:txBody>
      </p:sp>
      <p:sp>
        <p:nvSpPr>
          <p:cNvPr id="7" name="Flèche : chevron 6">
            <a:extLst>
              <a:ext uri="{FF2B5EF4-FFF2-40B4-BE49-F238E27FC236}">
                <a16:creationId xmlns:a16="http://schemas.microsoft.com/office/drawing/2014/main" id="{0D832122-A31A-4C9E-5723-439D46E0436A}"/>
              </a:ext>
            </a:extLst>
          </p:cNvPr>
          <p:cNvSpPr/>
          <p:nvPr/>
        </p:nvSpPr>
        <p:spPr>
          <a:xfrm rot="5400000">
            <a:off x="762041" y="3787003"/>
            <a:ext cx="2295432" cy="2286000"/>
          </a:xfrm>
          <a:prstGeom prst="chevron">
            <a:avLst>
              <a:gd name="adj" fmla="val 15353"/>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CA" sz="2200" dirty="0"/>
              <a:t>Production </a:t>
            </a:r>
          </a:p>
        </p:txBody>
      </p:sp>
      <p:sp>
        <p:nvSpPr>
          <p:cNvPr id="11" name="ZoneTexte 10">
            <a:extLst>
              <a:ext uri="{FF2B5EF4-FFF2-40B4-BE49-F238E27FC236}">
                <a16:creationId xmlns:a16="http://schemas.microsoft.com/office/drawing/2014/main" id="{77473773-4A9D-36FE-7B80-98DD6678528C}"/>
              </a:ext>
            </a:extLst>
          </p:cNvPr>
          <p:cNvSpPr txBox="1"/>
          <p:nvPr/>
        </p:nvSpPr>
        <p:spPr>
          <a:xfrm>
            <a:off x="3311236" y="2024063"/>
            <a:ext cx="8114006" cy="1754326"/>
          </a:xfrm>
          <a:prstGeom prst="rect">
            <a:avLst/>
          </a:prstGeom>
          <a:noFill/>
        </p:spPr>
        <p:txBody>
          <a:bodyPr wrap="square" rtlCol="0">
            <a:spAutoFit/>
          </a:bodyPr>
          <a:lstStyle/>
          <a:p>
            <a:pPr algn="l"/>
            <a:r>
              <a:rPr lang="fr-FR" b="0" i="0" dirty="0">
                <a:solidFill>
                  <a:srgbClr val="374151"/>
                </a:solidFill>
                <a:effectLst/>
                <a:latin typeface="Söhne"/>
              </a:rPr>
              <a:t>Simuler ou « répliquer »  l'environnement de production pour valider le déploiement et détecter d'éventuels problèmes avant la mise en production.</a:t>
            </a:r>
          </a:p>
          <a:p>
            <a:pPr algn="l"/>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Environnement très proche de la production en termes de configuration matérielle et logicielle.</a:t>
            </a:r>
          </a:p>
          <a:p>
            <a:pPr marL="742950" lvl="1" indent="-285750" algn="l">
              <a:buFont typeface="Arial" panose="020B0604020202020204" pitchFamily="34" charset="0"/>
              <a:buChar char="•"/>
            </a:pPr>
            <a:r>
              <a:rPr lang="fr-FR" b="0" i="0" dirty="0">
                <a:solidFill>
                  <a:srgbClr val="374151"/>
                </a:solidFill>
                <a:effectLst/>
                <a:latin typeface="Söhne"/>
              </a:rPr>
              <a:t>Tests de charge et de performance intensifs sont souvent réalisés.</a:t>
            </a:r>
          </a:p>
        </p:txBody>
      </p:sp>
      <p:sp>
        <p:nvSpPr>
          <p:cNvPr id="12" name="Ellipse 11">
            <a:extLst>
              <a:ext uri="{FF2B5EF4-FFF2-40B4-BE49-F238E27FC236}">
                <a16:creationId xmlns:a16="http://schemas.microsoft.com/office/drawing/2014/main" id="{1D05462C-B36E-02B9-9E35-FF82265859BF}"/>
              </a:ext>
            </a:extLst>
          </p:cNvPr>
          <p:cNvSpPr/>
          <p:nvPr/>
        </p:nvSpPr>
        <p:spPr>
          <a:xfrm>
            <a:off x="766763" y="2112264"/>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3</a:t>
            </a:r>
          </a:p>
        </p:txBody>
      </p:sp>
      <p:sp>
        <p:nvSpPr>
          <p:cNvPr id="13" name="Ellipse 12">
            <a:extLst>
              <a:ext uri="{FF2B5EF4-FFF2-40B4-BE49-F238E27FC236}">
                <a16:creationId xmlns:a16="http://schemas.microsoft.com/office/drawing/2014/main" id="{E21C299E-3AEC-9C3A-ECD4-FAF2B3296BDB}"/>
              </a:ext>
            </a:extLst>
          </p:cNvPr>
          <p:cNvSpPr/>
          <p:nvPr/>
        </p:nvSpPr>
        <p:spPr>
          <a:xfrm>
            <a:off x="773690" y="3978377"/>
            <a:ext cx="404948" cy="41038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4</a:t>
            </a:r>
          </a:p>
        </p:txBody>
      </p:sp>
      <p:cxnSp>
        <p:nvCxnSpPr>
          <p:cNvPr id="5" name="Connecteur droit 4">
            <a:extLst>
              <a:ext uri="{FF2B5EF4-FFF2-40B4-BE49-F238E27FC236}">
                <a16:creationId xmlns:a16="http://schemas.microsoft.com/office/drawing/2014/main" id="{4B8B18F9-970F-D169-12AC-35F666E34509}"/>
              </a:ext>
            </a:extLst>
          </p:cNvPr>
          <p:cNvCxnSpPr/>
          <p:nvPr/>
        </p:nvCxnSpPr>
        <p:spPr>
          <a:xfrm flipV="1">
            <a:off x="3052757" y="3782287"/>
            <a:ext cx="8543498" cy="96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D6043C7-0A23-2CA3-F2E3-20025856AE80}"/>
              </a:ext>
            </a:extLst>
          </p:cNvPr>
          <p:cNvCxnSpPr/>
          <p:nvPr/>
        </p:nvCxnSpPr>
        <p:spPr>
          <a:xfrm flipV="1">
            <a:off x="2881744" y="5980733"/>
            <a:ext cx="8543498" cy="96986"/>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9A73E839-8786-0217-3762-5BA190E7FDB0}"/>
              </a:ext>
            </a:extLst>
          </p:cNvPr>
          <p:cNvSpPr txBox="1"/>
          <p:nvPr/>
        </p:nvSpPr>
        <p:spPr>
          <a:xfrm>
            <a:off x="3267503" y="3947776"/>
            <a:ext cx="8114006" cy="1477328"/>
          </a:xfrm>
          <a:prstGeom prst="rect">
            <a:avLst/>
          </a:prstGeom>
          <a:noFill/>
        </p:spPr>
        <p:txBody>
          <a:bodyPr wrap="square" rtlCol="0">
            <a:spAutoFit/>
          </a:bodyPr>
          <a:lstStyle/>
          <a:p>
            <a:pPr algn="l"/>
            <a:r>
              <a:rPr lang="fr-FR" b="0" i="0" dirty="0">
                <a:solidFill>
                  <a:srgbClr val="374151"/>
                </a:solidFill>
                <a:effectLst/>
                <a:latin typeface="Söhne"/>
              </a:rPr>
              <a:t>Environnement de déploiement final pour les utilisateurs finaux.</a:t>
            </a:r>
          </a:p>
          <a:p>
            <a:pPr marL="742950" lvl="1" indent="-285750" algn="l">
              <a:buFont typeface="Arial" panose="020B0604020202020204" pitchFamily="34" charset="0"/>
              <a:buChar char="•"/>
            </a:pPr>
            <a:endParaRPr lang="fr-FR" b="0" i="0" dirty="0">
              <a:solidFill>
                <a:srgbClr val="374151"/>
              </a:solidFill>
              <a:effectLst/>
              <a:latin typeface="Söhne"/>
            </a:endParaRPr>
          </a:p>
          <a:p>
            <a:pPr marL="742950" lvl="1" indent="-285750" algn="l">
              <a:buFont typeface="Arial" panose="020B0604020202020204" pitchFamily="34" charset="0"/>
              <a:buChar char="•"/>
            </a:pPr>
            <a:r>
              <a:rPr lang="fr-FR" b="0" i="0" dirty="0">
                <a:solidFill>
                  <a:srgbClr val="374151"/>
                </a:solidFill>
                <a:effectLst/>
                <a:latin typeface="Söhne"/>
              </a:rPr>
              <a:t>Configuration optimisée pour les performances et la disponibilité.</a:t>
            </a:r>
          </a:p>
          <a:p>
            <a:pPr marL="742950" lvl="1" indent="-285750" algn="l">
              <a:buFont typeface="Arial" panose="020B0604020202020204" pitchFamily="34" charset="0"/>
              <a:buChar char="•"/>
            </a:pPr>
            <a:r>
              <a:rPr lang="fr-FR" b="0" i="0" dirty="0">
                <a:solidFill>
                  <a:srgbClr val="374151"/>
                </a:solidFill>
                <a:effectLst/>
                <a:latin typeface="Söhne"/>
              </a:rPr>
              <a:t>Surveillances en temps réel pour détecter et résoudre rapidement les problèmes.</a:t>
            </a:r>
          </a:p>
        </p:txBody>
      </p:sp>
    </p:spTree>
    <p:extLst>
      <p:ext uri="{BB962C8B-B14F-4D97-AF65-F5344CB8AC3E}">
        <p14:creationId xmlns:p14="http://schemas.microsoft.com/office/powerpoint/2010/main" val="3170478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9408787-47A4-B795-C9D2-B33106456F3C}"/>
              </a:ext>
            </a:extLst>
          </p:cNvPr>
          <p:cNvSpPr>
            <a:spLocks noGrp="1"/>
          </p:cNvSpPr>
          <p:nvPr>
            <p:ph type="sldNum" sz="quarter" idx="12"/>
          </p:nvPr>
        </p:nvSpPr>
        <p:spPr/>
        <p:txBody>
          <a:bodyPr/>
          <a:lstStyle/>
          <a:p>
            <a:fld id="{2A36D1C2-E2EA-4BC6-8911-429A8CF6BF49}" type="slidenum">
              <a:rPr lang="fr-CA" smtClean="0"/>
              <a:t>14</a:t>
            </a:fld>
            <a:endParaRPr lang="fr-CA"/>
          </a:p>
        </p:txBody>
      </p:sp>
      <p:sp>
        <p:nvSpPr>
          <p:cNvPr id="7" name="Title 1">
            <a:extLst>
              <a:ext uri="{FF2B5EF4-FFF2-40B4-BE49-F238E27FC236}">
                <a16:creationId xmlns:a16="http://schemas.microsoft.com/office/drawing/2014/main" id="{3B13FAAB-6A59-016D-6A21-BEED173267DA}"/>
              </a:ext>
            </a:extLst>
          </p:cNvPr>
          <p:cNvSpPr>
            <a:spLocks noGrp="1"/>
          </p:cNvSpPr>
          <p:nvPr>
            <p:ph type="title"/>
          </p:nvPr>
        </p:nvSpPr>
        <p:spPr>
          <a:xfrm>
            <a:off x="838200" y="365125"/>
            <a:ext cx="11353800" cy="1325563"/>
          </a:xfrm>
        </p:spPr>
        <p:txBody>
          <a:bodyPr>
            <a:normAutofit/>
          </a:bodyPr>
          <a:lstStyle/>
          <a:p>
            <a:r>
              <a:rPr lang="fr-CA" b="1" spc="150" dirty="0">
                <a:solidFill>
                  <a:srgbClr val="002060"/>
                </a:solidFill>
                <a:latin typeface="Agency FB" panose="020B0503020202020204" pitchFamily="34" charset="0"/>
              </a:rPr>
              <a:t>Outils de développement d’un système</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SCM : Git &amp; GitHub</a:t>
            </a:r>
            <a:endParaRPr lang="en-CA" sz="3600" b="1" spc="150" dirty="0">
              <a:solidFill>
                <a:srgbClr val="002060"/>
              </a:solidFill>
              <a:latin typeface="Agency FB" panose="020B0503020202020204" pitchFamily="34" charset="0"/>
            </a:endParaRPr>
          </a:p>
        </p:txBody>
      </p:sp>
      <p:sp>
        <p:nvSpPr>
          <p:cNvPr id="2" name="Flèche : pentagone 1">
            <a:extLst>
              <a:ext uri="{FF2B5EF4-FFF2-40B4-BE49-F238E27FC236}">
                <a16:creationId xmlns:a16="http://schemas.microsoft.com/office/drawing/2014/main" id="{7FF95ACF-4EE4-BE51-2926-01FF772A226D}"/>
              </a:ext>
            </a:extLst>
          </p:cNvPr>
          <p:cNvSpPr/>
          <p:nvPr/>
        </p:nvSpPr>
        <p:spPr>
          <a:xfrm rot="5400000">
            <a:off x="3081322" y="-367758"/>
            <a:ext cx="663605" cy="5292725"/>
          </a:xfrm>
          <a:prstGeom prst="homePlate">
            <a:avLst>
              <a:gd name="adj" fmla="val 17248"/>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lnSpc>
                <a:spcPct val="107000"/>
              </a:lnSpc>
            </a:pPr>
            <a:r>
              <a:rPr lang="fr-FR" sz="1800" dirty="0">
                <a:effectLst/>
                <a:latin typeface="Calibri" panose="020F0502020204030204" pitchFamily="34" charset="0"/>
                <a:ea typeface="Calibri" panose="020F0502020204030204" pitchFamily="34" charset="0"/>
                <a:cs typeface="Times New Roman" panose="02020603050405020304" pitchFamily="18" charset="0"/>
              </a:rPr>
              <a:t>Git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Flèche : pentagone 4">
            <a:extLst>
              <a:ext uri="{FF2B5EF4-FFF2-40B4-BE49-F238E27FC236}">
                <a16:creationId xmlns:a16="http://schemas.microsoft.com/office/drawing/2014/main" id="{067D4C20-2C72-9D62-EBB9-6E6C720D491F}"/>
              </a:ext>
            </a:extLst>
          </p:cNvPr>
          <p:cNvSpPr/>
          <p:nvPr/>
        </p:nvSpPr>
        <p:spPr>
          <a:xfrm rot="5400000">
            <a:off x="8557405" y="-478088"/>
            <a:ext cx="663605" cy="5513387"/>
          </a:xfrm>
          <a:prstGeom prst="homePlate">
            <a:avLst>
              <a:gd name="adj" fmla="val 17248"/>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lvl="0" algn="ctr">
              <a:lnSpc>
                <a:spcPct val="107000"/>
              </a:lnSpc>
            </a:pPr>
            <a:r>
              <a:rPr lang="fr-FR" sz="1800" dirty="0" err="1">
                <a:effectLst/>
                <a:latin typeface="Calibri" panose="020F0502020204030204" pitchFamily="34" charset="0"/>
                <a:ea typeface="Calibri" panose="020F0502020204030204" pitchFamily="34" charset="0"/>
                <a:cs typeface="Times New Roman" panose="02020603050405020304" pitchFamily="18" charset="0"/>
              </a:rPr>
              <a:t>Github</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Flèche : pentagone 5">
            <a:extLst>
              <a:ext uri="{FF2B5EF4-FFF2-40B4-BE49-F238E27FC236}">
                <a16:creationId xmlns:a16="http://schemas.microsoft.com/office/drawing/2014/main" id="{6A38B246-C08F-C748-53B6-A8F65449D892}"/>
              </a:ext>
            </a:extLst>
          </p:cNvPr>
          <p:cNvSpPr/>
          <p:nvPr/>
        </p:nvSpPr>
        <p:spPr>
          <a:xfrm>
            <a:off x="766763" y="2866522"/>
            <a:ext cx="5151437" cy="1032378"/>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indent="-177800">
              <a:buFont typeface="Arial" panose="020B0604020202020204" pitchFamily="34" charset="0"/>
              <a:buChar char="•"/>
            </a:pPr>
            <a:r>
              <a:rPr lang="fr-FR" sz="1400" dirty="0">
                <a:solidFill>
                  <a:srgbClr val="374151"/>
                </a:solidFill>
                <a:latin typeface="Söhne"/>
              </a:rPr>
              <a:t>Outil de gestion de versions décentralisé.</a:t>
            </a:r>
          </a:p>
          <a:p>
            <a:pPr marL="177800" indent="-177800">
              <a:buFont typeface="Arial" panose="020B0604020202020204" pitchFamily="34" charset="0"/>
              <a:buChar char="•"/>
            </a:pPr>
            <a:r>
              <a:rPr lang="fr-FR" sz="1400" dirty="0">
                <a:solidFill>
                  <a:srgbClr val="374151"/>
                </a:solidFill>
                <a:latin typeface="Söhne"/>
              </a:rPr>
              <a:t>Permet de suivre les modifications du code source au fil du temps.</a:t>
            </a:r>
          </a:p>
          <a:p>
            <a:pPr marL="177800" indent="-177800">
              <a:buFont typeface="Arial" panose="020B0604020202020204" pitchFamily="34" charset="0"/>
              <a:buChar char="•"/>
            </a:pPr>
            <a:r>
              <a:rPr lang="fr-FR" sz="1400" dirty="0">
                <a:solidFill>
                  <a:srgbClr val="374151"/>
                </a:solidFill>
                <a:latin typeface="Söhne"/>
              </a:rPr>
              <a:t>Utilisé pour coordonner le travail d'équipes sur des projets.</a:t>
            </a:r>
          </a:p>
        </p:txBody>
      </p:sp>
      <p:sp>
        <p:nvSpPr>
          <p:cNvPr id="9" name="Flèche : pentagone 8">
            <a:extLst>
              <a:ext uri="{FF2B5EF4-FFF2-40B4-BE49-F238E27FC236}">
                <a16:creationId xmlns:a16="http://schemas.microsoft.com/office/drawing/2014/main" id="{12BB20A7-0FCC-6046-B8E2-D374A57AA905}"/>
              </a:ext>
            </a:extLst>
          </p:cNvPr>
          <p:cNvSpPr/>
          <p:nvPr/>
        </p:nvSpPr>
        <p:spPr>
          <a:xfrm>
            <a:off x="6273800" y="2866522"/>
            <a:ext cx="5151437" cy="1032378"/>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l">
              <a:buFont typeface="Arial" panose="020B0604020202020204" pitchFamily="34" charset="0"/>
              <a:buChar char="•"/>
            </a:pPr>
            <a:r>
              <a:rPr lang="fr-FR" sz="1400" b="0" i="0" dirty="0">
                <a:solidFill>
                  <a:srgbClr val="374151"/>
                </a:solidFill>
                <a:effectLst/>
                <a:latin typeface="Söhne"/>
              </a:rPr>
              <a:t>Plateforme web basée sur Git.</a:t>
            </a:r>
          </a:p>
          <a:p>
            <a:pPr marL="285750" indent="-285750" algn="l">
              <a:buFont typeface="Arial" panose="020B0604020202020204" pitchFamily="34" charset="0"/>
              <a:buChar char="•"/>
            </a:pPr>
            <a:r>
              <a:rPr lang="fr-FR" sz="1400" b="0" i="0" dirty="0">
                <a:solidFill>
                  <a:srgbClr val="374151"/>
                </a:solidFill>
                <a:effectLst/>
                <a:latin typeface="Söhne"/>
              </a:rPr>
              <a:t>Facilite la collaboration et le partage de code entre développeurs.</a:t>
            </a:r>
          </a:p>
          <a:p>
            <a:pPr marL="285750" indent="-285750" algn="l">
              <a:buFont typeface="Arial" panose="020B0604020202020204" pitchFamily="34" charset="0"/>
              <a:buChar char="•"/>
            </a:pPr>
            <a:r>
              <a:rPr lang="fr-FR" sz="1400" b="0" i="0" dirty="0">
                <a:solidFill>
                  <a:srgbClr val="374151"/>
                </a:solidFill>
                <a:effectLst/>
                <a:latin typeface="Söhne"/>
              </a:rPr>
              <a:t>Héberge des dépôts Git distants</a:t>
            </a:r>
          </a:p>
        </p:txBody>
      </p:sp>
      <p:sp>
        <p:nvSpPr>
          <p:cNvPr id="10" name="Flèche : pentagone 9">
            <a:extLst>
              <a:ext uri="{FF2B5EF4-FFF2-40B4-BE49-F238E27FC236}">
                <a16:creationId xmlns:a16="http://schemas.microsoft.com/office/drawing/2014/main" id="{04D86E14-CB17-9009-72D4-089A9F889643}"/>
              </a:ext>
            </a:extLst>
          </p:cNvPr>
          <p:cNvSpPr/>
          <p:nvPr/>
        </p:nvSpPr>
        <p:spPr>
          <a:xfrm>
            <a:off x="779463" y="4034922"/>
            <a:ext cx="5151437" cy="2321428"/>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lvl="0" indent="-177800">
              <a:lnSpc>
                <a:spcPct val="107000"/>
              </a:lnSpc>
              <a:buFont typeface="Arial" panose="020B0604020202020204" pitchFamily="34" charset="0"/>
              <a:buChar char="•"/>
            </a:pPr>
            <a:r>
              <a:rPr lang="fr-CA" sz="1400" b="1" dirty="0">
                <a:solidFill>
                  <a:srgbClr val="374151"/>
                </a:solidFill>
                <a:latin typeface="Söhne"/>
              </a:rPr>
              <a:t>Dépôt</a:t>
            </a:r>
            <a:r>
              <a:rPr lang="fr-CA" sz="1400" dirty="0">
                <a:solidFill>
                  <a:srgbClr val="374151"/>
                </a:solidFill>
                <a:latin typeface="Söhne"/>
              </a:rPr>
              <a:t> (Repository) : Dossier qui contient tous les fichiers nécessaires à votre projet. Un dépôt peut être local (sur votre machine) ou distant (sur un serveur).</a:t>
            </a:r>
            <a:endParaRPr lang="en-CA" sz="1400" dirty="0">
              <a:solidFill>
                <a:srgbClr val="374151"/>
              </a:solidFill>
              <a:latin typeface="Söhne"/>
            </a:endParaRPr>
          </a:p>
          <a:p>
            <a:pPr marL="177800" lvl="0" indent="-177800">
              <a:lnSpc>
                <a:spcPct val="107000"/>
              </a:lnSpc>
              <a:buFont typeface="Arial" panose="020B0604020202020204" pitchFamily="34" charset="0"/>
              <a:buChar char="•"/>
            </a:pPr>
            <a:r>
              <a:rPr lang="fr-CA" sz="1400" b="1" dirty="0">
                <a:solidFill>
                  <a:srgbClr val="374151"/>
                </a:solidFill>
                <a:latin typeface="Söhne"/>
              </a:rPr>
              <a:t>Commit</a:t>
            </a:r>
            <a:r>
              <a:rPr lang="fr-CA" sz="1400" dirty="0">
                <a:solidFill>
                  <a:srgbClr val="374151"/>
                </a:solidFill>
                <a:latin typeface="Söhne"/>
              </a:rPr>
              <a:t> : Image du projet à un moment donné. Enregistre les modifications avec un message descriptif.</a:t>
            </a:r>
            <a:endParaRPr lang="en-CA" sz="1400" dirty="0">
              <a:solidFill>
                <a:srgbClr val="374151"/>
              </a:solidFill>
              <a:latin typeface="Söhne"/>
            </a:endParaRPr>
          </a:p>
          <a:p>
            <a:pPr marL="177800" lvl="0" indent="-177800">
              <a:lnSpc>
                <a:spcPct val="107000"/>
              </a:lnSpc>
              <a:buFont typeface="Arial" panose="020B0604020202020204" pitchFamily="34" charset="0"/>
              <a:buChar char="•"/>
            </a:pPr>
            <a:r>
              <a:rPr lang="fr-CA" sz="1400" b="1" dirty="0">
                <a:solidFill>
                  <a:srgbClr val="374151"/>
                </a:solidFill>
                <a:latin typeface="Söhne"/>
              </a:rPr>
              <a:t>Branches : </a:t>
            </a:r>
            <a:r>
              <a:rPr lang="fr-CA" sz="1400" dirty="0">
                <a:solidFill>
                  <a:srgbClr val="374151"/>
                </a:solidFill>
                <a:latin typeface="Söhne"/>
              </a:rPr>
              <a:t>Chemins de développement isolés. Elles permettent de travailler sur des fonctionnalités distinctes sans affecter la branche principale (généralement appelée "master" ou "main"). </a:t>
            </a:r>
            <a:endParaRPr lang="en-CA" sz="1400" dirty="0">
              <a:solidFill>
                <a:srgbClr val="374151"/>
              </a:solidFill>
              <a:latin typeface="Söhne"/>
            </a:endParaRPr>
          </a:p>
          <a:p>
            <a:pPr marL="177800" lvl="0" indent="-177800">
              <a:lnSpc>
                <a:spcPct val="107000"/>
              </a:lnSpc>
              <a:spcAft>
                <a:spcPts val="800"/>
              </a:spcAft>
              <a:buFont typeface="Arial" panose="020B0604020202020204" pitchFamily="34" charset="0"/>
              <a:buChar char="•"/>
            </a:pPr>
            <a:r>
              <a:rPr lang="fr-CA" sz="1400" b="1" dirty="0">
                <a:solidFill>
                  <a:srgbClr val="374151"/>
                </a:solidFill>
                <a:latin typeface="Söhne"/>
              </a:rPr>
              <a:t>Clone</a:t>
            </a:r>
            <a:r>
              <a:rPr lang="fr-CA" sz="1400" dirty="0">
                <a:solidFill>
                  <a:srgbClr val="374151"/>
                </a:solidFill>
                <a:latin typeface="Söhne"/>
              </a:rPr>
              <a:t> : Copie d'un dépôt distant sur votre machine locale.</a:t>
            </a:r>
            <a:endParaRPr lang="fr-FR" sz="1400" dirty="0">
              <a:solidFill>
                <a:srgbClr val="374151"/>
              </a:solidFill>
              <a:latin typeface="Söhne"/>
            </a:endParaRPr>
          </a:p>
        </p:txBody>
      </p:sp>
      <p:sp>
        <p:nvSpPr>
          <p:cNvPr id="11" name="Flèche : pentagone 10">
            <a:extLst>
              <a:ext uri="{FF2B5EF4-FFF2-40B4-BE49-F238E27FC236}">
                <a16:creationId xmlns:a16="http://schemas.microsoft.com/office/drawing/2014/main" id="{3564ACDC-F16D-9664-6F84-0323227C17B3}"/>
              </a:ext>
            </a:extLst>
          </p:cNvPr>
          <p:cNvSpPr/>
          <p:nvPr/>
        </p:nvSpPr>
        <p:spPr>
          <a:xfrm>
            <a:off x="6286500" y="4034922"/>
            <a:ext cx="5151437" cy="2321428"/>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lgn="l">
              <a:buFont typeface="Arial" panose="020B0604020202020204" pitchFamily="34" charset="0"/>
              <a:buChar char="•"/>
            </a:pPr>
            <a:r>
              <a:rPr lang="fr-FR" sz="1400" b="1" i="0" dirty="0">
                <a:solidFill>
                  <a:srgbClr val="374151"/>
                </a:solidFill>
                <a:effectLst/>
                <a:latin typeface="Söhne"/>
              </a:rPr>
              <a:t>Pull (Demande de tirage) : </a:t>
            </a:r>
            <a:r>
              <a:rPr lang="fr-FR" sz="1400" b="0" i="0" dirty="0">
                <a:solidFill>
                  <a:srgbClr val="374151"/>
                </a:solidFill>
                <a:effectLst/>
                <a:latin typeface="Söhne"/>
              </a:rPr>
              <a:t>Mécanisme pour proposer des changements à un dépôt. Elle permet la révision et la discussion avant de fusionner les modifications.</a:t>
            </a:r>
          </a:p>
          <a:p>
            <a:pPr marL="285750" indent="-285750" algn="l">
              <a:buFont typeface="Arial" panose="020B0604020202020204" pitchFamily="34" charset="0"/>
              <a:buChar char="•"/>
            </a:pPr>
            <a:r>
              <a:rPr lang="fr-FR" sz="1400" b="1" i="0" dirty="0">
                <a:solidFill>
                  <a:srgbClr val="374151"/>
                </a:solidFill>
                <a:effectLst/>
                <a:latin typeface="Söhne"/>
              </a:rPr>
              <a:t>Forks : </a:t>
            </a:r>
            <a:r>
              <a:rPr lang="fr-FR" sz="1400" b="0" i="0" dirty="0">
                <a:solidFill>
                  <a:srgbClr val="374151"/>
                </a:solidFill>
                <a:effectLst/>
                <a:latin typeface="Söhne"/>
              </a:rPr>
              <a:t>Création d'une copie personnelle d'un dépôt. Elle Utile pour contribuer à des projets open source.</a:t>
            </a:r>
          </a:p>
          <a:p>
            <a:pPr marL="285750" indent="-285750" algn="l">
              <a:buFont typeface="Arial" panose="020B0604020202020204" pitchFamily="34" charset="0"/>
              <a:buChar char="•"/>
            </a:pPr>
            <a:r>
              <a:rPr lang="fr-FR" sz="1400" b="1" i="0" dirty="0">
                <a:solidFill>
                  <a:srgbClr val="374151"/>
                </a:solidFill>
                <a:effectLst/>
                <a:latin typeface="Söhne"/>
              </a:rPr>
              <a:t>Issues : </a:t>
            </a:r>
            <a:r>
              <a:rPr lang="fr-FR" sz="1400" b="0" i="0" dirty="0">
                <a:solidFill>
                  <a:srgbClr val="374151"/>
                </a:solidFill>
                <a:effectLst/>
                <a:latin typeface="Söhne"/>
              </a:rPr>
              <a:t>Suivi des problèmes, idées, et améliorations. Elle facilite la communication au sein de l'équipe.</a:t>
            </a:r>
          </a:p>
          <a:p>
            <a:pPr marL="285750" indent="-285750" algn="l">
              <a:buFont typeface="Arial" panose="020B0604020202020204" pitchFamily="34" charset="0"/>
              <a:buChar char="•"/>
            </a:pPr>
            <a:r>
              <a:rPr lang="fr-FR" sz="1400" b="1" i="0" dirty="0">
                <a:solidFill>
                  <a:srgbClr val="374151"/>
                </a:solidFill>
                <a:effectLst/>
                <a:latin typeface="Söhne"/>
              </a:rPr>
              <a:t>Actions : </a:t>
            </a:r>
            <a:r>
              <a:rPr lang="fr-FR" sz="1400" b="0" i="0" dirty="0">
                <a:solidFill>
                  <a:srgbClr val="374151"/>
                </a:solidFill>
                <a:effectLst/>
                <a:latin typeface="Söhne"/>
              </a:rPr>
              <a:t>Automatisation des flux de travail (tests, déploiement, etc.).</a:t>
            </a:r>
          </a:p>
        </p:txBody>
      </p:sp>
    </p:spTree>
    <p:extLst>
      <p:ext uri="{BB962C8B-B14F-4D97-AF65-F5344CB8AC3E}">
        <p14:creationId xmlns:p14="http://schemas.microsoft.com/office/powerpoint/2010/main" val="1338093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9408787-47A4-B795-C9D2-B33106456F3C}"/>
              </a:ext>
            </a:extLst>
          </p:cNvPr>
          <p:cNvSpPr>
            <a:spLocks noGrp="1"/>
          </p:cNvSpPr>
          <p:nvPr>
            <p:ph type="sldNum" sz="quarter" idx="12"/>
          </p:nvPr>
        </p:nvSpPr>
        <p:spPr/>
        <p:txBody>
          <a:bodyPr/>
          <a:lstStyle/>
          <a:p>
            <a:fld id="{2A36D1C2-E2EA-4BC6-8911-429A8CF6BF49}" type="slidenum">
              <a:rPr lang="fr-CA" smtClean="0"/>
              <a:t>15</a:t>
            </a:fld>
            <a:endParaRPr lang="fr-CA"/>
          </a:p>
        </p:txBody>
      </p:sp>
      <p:sp>
        <p:nvSpPr>
          <p:cNvPr id="4" name="ZoneTexte 3">
            <a:extLst>
              <a:ext uri="{FF2B5EF4-FFF2-40B4-BE49-F238E27FC236}">
                <a16:creationId xmlns:a16="http://schemas.microsoft.com/office/drawing/2014/main" id="{2FFFFB96-4DCD-5FCD-1331-29D11A2359BA}"/>
              </a:ext>
            </a:extLst>
          </p:cNvPr>
          <p:cNvSpPr txBox="1"/>
          <p:nvPr/>
        </p:nvSpPr>
        <p:spPr>
          <a:xfrm>
            <a:off x="698715" y="1958469"/>
            <a:ext cx="3784380" cy="4801314"/>
          </a:xfrm>
          <a:prstGeom prst="rect">
            <a:avLst/>
          </a:prstGeom>
          <a:noFill/>
        </p:spPr>
        <p:txBody>
          <a:bodyPr wrap="square" rtlCol="0">
            <a:spAutoFit/>
          </a:bodyPr>
          <a:lstStyle/>
          <a:p>
            <a:pPr algn="l"/>
            <a:r>
              <a:rPr lang="fr-FR" b="1" i="0" dirty="0">
                <a:solidFill>
                  <a:srgbClr val="4E443C"/>
                </a:solidFill>
                <a:effectLst/>
                <a:latin typeface="Arial" panose="020B0604020202020204" pitchFamily="34" charset="0"/>
                <a:cs typeface="Arial" panose="020B0604020202020204" pitchFamily="34" charset="0"/>
              </a:rPr>
              <a:t>Les trois états</a:t>
            </a:r>
          </a:p>
          <a:p>
            <a:pPr algn="l"/>
            <a:r>
              <a:rPr lang="fr-FR" b="0" i="0" dirty="0">
                <a:solidFill>
                  <a:srgbClr val="4E443C"/>
                </a:solidFill>
                <a:effectLst/>
                <a:latin typeface="Arial" panose="020B0604020202020204" pitchFamily="34" charset="0"/>
                <a:cs typeface="Arial" panose="020B0604020202020204" pitchFamily="34" charset="0"/>
              </a:rPr>
              <a:t>Git gère trois états dans lesquels les fichiers peuvent résider : </a:t>
            </a:r>
            <a:r>
              <a:rPr lang="fr-FR" b="1" i="0" dirty="0">
                <a:solidFill>
                  <a:srgbClr val="4E443C"/>
                </a:solidFill>
                <a:effectLst/>
                <a:latin typeface="Arial" panose="020B0604020202020204" pitchFamily="34" charset="0"/>
                <a:cs typeface="Arial" panose="020B0604020202020204" pitchFamily="34" charset="0"/>
              </a:rPr>
              <a:t>modifié</a:t>
            </a:r>
            <a:r>
              <a:rPr lang="fr-FR" b="0" i="0" dirty="0">
                <a:solidFill>
                  <a:srgbClr val="4E443C"/>
                </a:solidFill>
                <a:effectLst/>
                <a:latin typeface="Arial" panose="020B0604020202020204" pitchFamily="34" charset="0"/>
                <a:cs typeface="Arial" panose="020B0604020202020204" pitchFamily="34" charset="0"/>
              </a:rPr>
              <a:t>, </a:t>
            </a:r>
            <a:r>
              <a:rPr lang="fr-FR" b="1" i="0" dirty="0">
                <a:solidFill>
                  <a:srgbClr val="4E443C"/>
                </a:solidFill>
                <a:effectLst/>
                <a:latin typeface="Arial" panose="020B0604020202020204" pitchFamily="34" charset="0"/>
                <a:cs typeface="Arial" panose="020B0604020202020204" pitchFamily="34" charset="0"/>
              </a:rPr>
              <a:t>indexé</a:t>
            </a:r>
            <a:r>
              <a:rPr lang="fr-FR" b="0" i="0" dirty="0">
                <a:solidFill>
                  <a:srgbClr val="4E443C"/>
                </a:solidFill>
                <a:effectLst/>
                <a:latin typeface="Arial" panose="020B0604020202020204" pitchFamily="34" charset="0"/>
                <a:cs typeface="Arial" panose="020B0604020202020204" pitchFamily="34" charset="0"/>
              </a:rPr>
              <a:t> et </a:t>
            </a:r>
            <a:r>
              <a:rPr lang="fr-FR" b="1" i="0" dirty="0">
                <a:solidFill>
                  <a:srgbClr val="4E443C"/>
                </a:solidFill>
                <a:effectLst/>
                <a:latin typeface="Arial" panose="020B0604020202020204" pitchFamily="34" charset="0"/>
                <a:cs typeface="Arial" panose="020B0604020202020204" pitchFamily="34" charset="0"/>
              </a:rPr>
              <a:t>validé</a:t>
            </a:r>
            <a:r>
              <a:rPr lang="fr-FR" b="0" i="0" dirty="0">
                <a:solidFill>
                  <a:srgbClr val="4E443C"/>
                </a:solidFill>
                <a:effectLst/>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fr-FR" b="1" i="0" dirty="0">
                <a:solidFill>
                  <a:srgbClr val="4E443C"/>
                </a:solidFill>
                <a:effectLst/>
                <a:latin typeface="Arial" panose="020B0604020202020204" pitchFamily="34" charset="0"/>
                <a:cs typeface="Arial" panose="020B0604020202020204" pitchFamily="34" charset="0"/>
              </a:rPr>
              <a:t>Modifié</a:t>
            </a:r>
            <a:r>
              <a:rPr lang="fr-FR" b="0" i="0" dirty="0">
                <a:solidFill>
                  <a:srgbClr val="4E443C"/>
                </a:solidFill>
                <a:effectLst/>
                <a:latin typeface="Arial" panose="020B0604020202020204" pitchFamily="34" charset="0"/>
                <a:cs typeface="Arial" panose="020B0604020202020204" pitchFamily="34" charset="0"/>
              </a:rPr>
              <a:t> signifie que vous avez modifié le fichier mais qu’il n’a pas encore été validé en base.</a:t>
            </a:r>
          </a:p>
          <a:p>
            <a:pPr marL="285750" indent="-285750" algn="l">
              <a:buFont typeface="Arial" panose="020B0604020202020204" pitchFamily="34" charset="0"/>
              <a:buChar char="•"/>
            </a:pPr>
            <a:r>
              <a:rPr lang="fr-FR" b="1" i="0" dirty="0">
                <a:solidFill>
                  <a:srgbClr val="4E443C"/>
                </a:solidFill>
                <a:effectLst/>
                <a:latin typeface="Arial" panose="020B0604020202020204" pitchFamily="34" charset="0"/>
                <a:cs typeface="Arial" panose="020B0604020202020204" pitchFamily="34" charset="0"/>
              </a:rPr>
              <a:t>Indexé</a:t>
            </a:r>
            <a:r>
              <a:rPr lang="fr-FR" b="0" i="0" dirty="0">
                <a:solidFill>
                  <a:srgbClr val="4E443C"/>
                </a:solidFill>
                <a:effectLst/>
                <a:latin typeface="Arial" panose="020B0604020202020204" pitchFamily="34" charset="0"/>
                <a:cs typeface="Arial" panose="020B0604020202020204" pitchFamily="34" charset="0"/>
              </a:rPr>
              <a:t> signifie que vous avez marqué un fichier modifié dans sa version actuelle pour qu’il fasse partie du prochain instantané du projet.</a:t>
            </a:r>
          </a:p>
          <a:p>
            <a:pPr marL="285750" indent="-285750" algn="l">
              <a:buFont typeface="Arial" panose="020B0604020202020204" pitchFamily="34" charset="0"/>
              <a:buChar char="•"/>
            </a:pPr>
            <a:r>
              <a:rPr lang="fr-FR" b="1" i="0" dirty="0">
                <a:solidFill>
                  <a:srgbClr val="4E443C"/>
                </a:solidFill>
                <a:effectLst/>
                <a:latin typeface="Arial" panose="020B0604020202020204" pitchFamily="34" charset="0"/>
                <a:cs typeface="Arial" panose="020B0604020202020204" pitchFamily="34" charset="0"/>
              </a:rPr>
              <a:t>Validé</a:t>
            </a:r>
            <a:r>
              <a:rPr lang="fr-FR" b="0" i="0" dirty="0">
                <a:solidFill>
                  <a:srgbClr val="4E443C"/>
                </a:solidFill>
                <a:effectLst/>
                <a:latin typeface="Arial" panose="020B0604020202020204" pitchFamily="34" charset="0"/>
                <a:cs typeface="Arial" panose="020B0604020202020204" pitchFamily="34" charset="0"/>
              </a:rPr>
              <a:t> signifie que les données sont stockées en sécurité dans votre base de données locale.</a:t>
            </a:r>
          </a:p>
          <a:p>
            <a:endParaRPr lang="en-CA" dirty="0">
              <a:latin typeface="Arial" panose="020B0604020202020204" pitchFamily="34" charset="0"/>
              <a:cs typeface="Arial" panose="020B0604020202020204" pitchFamily="34" charset="0"/>
            </a:endParaRPr>
          </a:p>
          <a:p>
            <a:endParaRPr lang="en-CA" dirty="0">
              <a:latin typeface="Arial" panose="020B0604020202020204" pitchFamily="34" charset="0"/>
              <a:cs typeface="Arial" panose="020B0604020202020204" pitchFamily="34" charset="0"/>
            </a:endParaRPr>
          </a:p>
        </p:txBody>
      </p:sp>
      <p:grpSp>
        <p:nvGrpSpPr>
          <p:cNvPr id="8" name="Groupe 7">
            <a:extLst>
              <a:ext uri="{FF2B5EF4-FFF2-40B4-BE49-F238E27FC236}">
                <a16:creationId xmlns:a16="http://schemas.microsoft.com/office/drawing/2014/main" id="{31224D8B-8004-F2AD-8AC6-DFB4BD1895C9}"/>
              </a:ext>
            </a:extLst>
          </p:cNvPr>
          <p:cNvGrpSpPr/>
          <p:nvPr/>
        </p:nvGrpSpPr>
        <p:grpSpPr>
          <a:xfrm>
            <a:off x="4896174" y="2000580"/>
            <a:ext cx="230811" cy="4562145"/>
            <a:chOff x="8499107" y="2039531"/>
            <a:chExt cx="230809" cy="3841505"/>
          </a:xfrm>
        </p:grpSpPr>
        <p:cxnSp>
          <p:nvCxnSpPr>
            <p:cNvPr id="9" name="Connecteur droit 8">
              <a:extLst>
                <a:ext uri="{FF2B5EF4-FFF2-40B4-BE49-F238E27FC236}">
                  <a16:creationId xmlns:a16="http://schemas.microsoft.com/office/drawing/2014/main" id="{DD845B78-BEBF-0D2F-27D0-01F0F50CDF0A}"/>
                </a:ext>
              </a:extLst>
            </p:cNvPr>
            <p:cNvCxnSpPr/>
            <p:nvPr/>
          </p:nvCxnSpPr>
          <p:spPr>
            <a:xfrm>
              <a:off x="8499107" y="2039531"/>
              <a:ext cx="0" cy="3841505"/>
            </a:xfrm>
            <a:prstGeom prst="line">
              <a:avLst/>
            </a:prstGeom>
          </p:spPr>
          <p:style>
            <a:lnRef idx="1">
              <a:schemeClr val="accent1"/>
            </a:lnRef>
            <a:fillRef idx="0">
              <a:schemeClr val="accent1"/>
            </a:fillRef>
            <a:effectRef idx="0">
              <a:schemeClr val="accent1"/>
            </a:effectRef>
            <a:fontRef idx="minor">
              <a:schemeClr val="tx1"/>
            </a:fontRef>
          </p:style>
        </p:cxnSp>
        <p:sp>
          <p:nvSpPr>
            <p:cNvPr id="10" name="Triangle isocèle 9">
              <a:extLst>
                <a:ext uri="{FF2B5EF4-FFF2-40B4-BE49-F238E27FC236}">
                  <a16:creationId xmlns:a16="http://schemas.microsoft.com/office/drawing/2014/main" id="{55C219E0-3937-FA87-506E-CEDD0D5E749E}"/>
                </a:ext>
              </a:extLst>
            </p:cNvPr>
            <p:cNvSpPr/>
            <p:nvPr/>
          </p:nvSpPr>
          <p:spPr>
            <a:xfrm rot="5400000">
              <a:off x="7979773" y="3789150"/>
              <a:ext cx="1282592" cy="2176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pic>
        <p:nvPicPr>
          <p:cNvPr id="14" name="Picture 2" descr="Répertoire de travail, zone d’index et répertoire Git.">
            <a:extLst>
              <a:ext uri="{FF2B5EF4-FFF2-40B4-BE49-F238E27FC236}">
                <a16:creationId xmlns:a16="http://schemas.microsoft.com/office/drawing/2014/main" id="{51EB71F2-6C3B-ABBB-0E82-6925DCC3C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6086" y="2248764"/>
            <a:ext cx="6229027" cy="3917836"/>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5DE16368-210B-69C3-62FD-13B8E9F27DEA}"/>
              </a:ext>
            </a:extLst>
          </p:cNvPr>
          <p:cNvSpPr>
            <a:spLocks noGrp="1"/>
          </p:cNvSpPr>
          <p:nvPr>
            <p:ph type="title"/>
          </p:nvPr>
        </p:nvSpPr>
        <p:spPr>
          <a:xfrm>
            <a:off x="838200" y="365125"/>
            <a:ext cx="11353800" cy="1325563"/>
          </a:xfrm>
        </p:spPr>
        <p:txBody>
          <a:bodyPr>
            <a:normAutofit/>
          </a:bodyPr>
          <a:lstStyle/>
          <a:p>
            <a:r>
              <a:rPr lang="fr-CA" b="1" spc="150" dirty="0">
                <a:solidFill>
                  <a:srgbClr val="002060"/>
                </a:solidFill>
                <a:latin typeface="Agency FB" panose="020B0503020202020204" pitchFamily="34" charset="0"/>
              </a:rPr>
              <a:t>Outils de développement d’un système</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SCM : Git</a:t>
            </a:r>
            <a:endParaRPr lang="en-CA" sz="3600" b="1" spc="150" dirty="0">
              <a:solidFill>
                <a:srgbClr val="002060"/>
              </a:solidFill>
              <a:latin typeface="Agency FB" panose="020B0503020202020204" pitchFamily="34" charset="0"/>
            </a:endParaRPr>
          </a:p>
        </p:txBody>
      </p:sp>
    </p:spTree>
    <p:extLst>
      <p:ext uri="{BB962C8B-B14F-4D97-AF65-F5344CB8AC3E}">
        <p14:creationId xmlns:p14="http://schemas.microsoft.com/office/powerpoint/2010/main" val="2285075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19408787-47A4-B795-C9D2-B33106456F3C}"/>
              </a:ext>
            </a:extLst>
          </p:cNvPr>
          <p:cNvSpPr>
            <a:spLocks noGrp="1"/>
          </p:cNvSpPr>
          <p:nvPr>
            <p:ph type="sldNum" sz="quarter" idx="12"/>
          </p:nvPr>
        </p:nvSpPr>
        <p:spPr/>
        <p:txBody>
          <a:bodyPr/>
          <a:lstStyle/>
          <a:p>
            <a:fld id="{2A36D1C2-E2EA-4BC6-8911-429A8CF6BF49}" type="slidenum">
              <a:rPr lang="fr-CA" smtClean="0"/>
              <a:t>16</a:t>
            </a:fld>
            <a:endParaRPr lang="fr-CA"/>
          </a:p>
        </p:txBody>
      </p:sp>
      <p:pic>
        <p:nvPicPr>
          <p:cNvPr id="2" name="Picture 2" descr="Le cycle de vie des états des fichiers.">
            <a:extLst>
              <a:ext uri="{FF2B5EF4-FFF2-40B4-BE49-F238E27FC236}">
                <a16:creationId xmlns:a16="http://schemas.microsoft.com/office/drawing/2014/main" id="{1BB6DD43-9C77-64F2-398A-A54543053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898" y="2048628"/>
            <a:ext cx="9570204" cy="394770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810EF680-272A-FA94-20B6-2BBD404D1D2F}"/>
              </a:ext>
            </a:extLst>
          </p:cNvPr>
          <p:cNvSpPr>
            <a:spLocks noGrp="1"/>
          </p:cNvSpPr>
          <p:nvPr>
            <p:ph type="title"/>
          </p:nvPr>
        </p:nvSpPr>
        <p:spPr>
          <a:xfrm>
            <a:off x="838200" y="365125"/>
            <a:ext cx="11353800" cy="1325563"/>
          </a:xfrm>
        </p:spPr>
        <p:txBody>
          <a:bodyPr>
            <a:normAutofit/>
          </a:bodyPr>
          <a:lstStyle/>
          <a:p>
            <a:r>
              <a:rPr lang="fr-CA" b="1" spc="150" dirty="0">
                <a:solidFill>
                  <a:srgbClr val="002060"/>
                </a:solidFill>
                <a:latin typeface="Agency FB" panose="020B0503020202020204" pitchFamily="34" charset="0"/>
              </a:rPr>
              <a:t>Outils de développement d’un système</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SCM : Git</a:t>
            </a:r>
            <a:endParaRPr lang="en-CA" sz="3600" b="1" spc="150" dirty="0">
              <a:solidFill>
                <a:srgbClr val="002060"/>
              </a:solidFill>
              <a:latin typeface="Agency FB" panose="020B0503020202020204" pitchFamily="34" charset="0"/>
            </a:endParaRPr>
          </a:p>
        </p:txBody>
      </p:sp>
    </p:spTree>
    <p:extLst>
      <p:ext uri="{BB962C8B-B14F-4D97-AF65-F5344CB8AC3E}">
        <p14:creationId xmlns:p14="http://schemas.microsoft.com/office/powerpoint/2010/main" val="3328593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E7DF65D-BD90-3327-6BBE-8711197E00DB}"/>
              </a:ext>
            </a:extLst>
          </p:cNvPr>
          <p:cNvSpPr>
            <a:spLocks noGrp="1"/>
          </p:cNvSpPr>
          <p:nvPr>
            <p:ph type="sldNum" sz="quarter" idx="12"/>
          </p:nvPr>
        </p:nvSpPr>
        <p:spPr/>
        <p:txBody>
          <a:bodyPr/>
          <a:lstStyle/>
          <a:p>
            <a:fld id="{2A36D1C2-E2EA-4BC6-8911-429A8CF6BF49}" type="slidenum">
              <a:rPr lang="fr-CA" smtClean="0"/>
              <a:t>17</a:t>
            </a:fld>
            <a:endParaRPr lang="fr-CA"/>
          </a:p>
        </p:txBody>
      </p:sp>
      <p:sp>
        <p:nvSpPr>
          <p:cNvPr id="4" name="ZoneTexte 3">
            <a:extLst>
              <a:ext uri="{FF2B5EF4-FFF2-40B4-BE49-F238E27FC236}">
                <a16:creationId xmlns:a16="http://schemas.microsoft.com/office/drawing/2014/main" id="{D44F8A29-736C-6771-82C2-2FD84F48CD41}"/>
              </a:ext>
            </a:extLst>
          </p:cNvPr>
          <p:cNvSpPr txBox="1"/>
          <p:nvPr/>
        </p:nvSpPr>
        <p:spPr>
          <a:xfrm>
            <a:off x="1212111" y="2024063"/>
            <a:ext cx="10260419" cy="3293209"/>
          </a:xfrm>
          <a:prstGeom prst="rect">
            <a:avLst/>
          </a:prstGeom>
          <a:noFill/>
        </p:spPr>
        <p:txBody>
          <a:bodyPr wrap="square" rtlCol="0">
            <a:spAutoFit/>
          </a:bodyPr>
          <a:lstStyle/>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V</a:t>
            </a:r>
            <a:r>
              <a:rPr lang="fr-FR" sz="1600" b="0" i="0" dirty="0">
                <a:solidFill>
                  <a:srgbClr val="374151"/>
                </a:solidFill>
                <a:effectLst/>
                <a:latin typeface="Söhne"/>
              </a:rPr>
              <a:t>é</a:t>
            </a:r>
            <a:r>
              <a:rPr lang="en-CA" sz="1600" b="0" i="0" u="none" strike="noStrike" dirty="0" err="1">
                <a:solidFill>
                  <a:srgbClr val="000000"/>
                </a:solidFill>
                <a:effectLst/>
                <a:latin typeface="Arial" panose="020B0604020202020204" pitchFamily="34" charset="0"/>
              </a:rPr>
              <a:t>rification</a:t>
            </a:r>
            <a:r>
              <a:rPr lang="en-CA" sz="1600" b="0" i="0" u="none" strike="noStrike" dirty="0">
                <a:solidFill>
                  <a:srgbClr val="000000"/>
                </a:solidFill>
                <a:effectLst/>
                <a:latin typeface="Arial" panose="020B0604020202020204" pitchFamily="34" charset="0"/>
              </a:rPr>
              <a:t> de la version ou installation</a:t>
            </a:r>
          </a:p>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Configuration (git config global user.name / user.email</a:t>
            </a:r>
          </a:p>
          <a:p>
            <a:pPr marL="742950" lvl="1" indent="-28575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verification de la config : </a:t>
            </a:r>
            <a:r>
              <a:rPr lang="en-CA" sz="1600" b="0" i="0" u="none" strike="noStrike" dirty="0">
                <a:solidFill>
                  <a:srgbClr val="188038"/>
                </a:solidFill>
                <a:effectLst/>
                <a:latin typeface="Roboto Mono" panose="020F0502020204030204" pitchFamily="49" charset="0"/>
              </a:rPr>
              <a:t>git</a:t>
            </a:r>
            <a:r>
              <a:rPr lang="en-CA" sz="1600" b="0" i="0" u="none" strike="noStrike" dirty="0">
                <a:solidFill>
                  <a:srgbClr val="000000"/>
                </a:solidFill>
                <a:effectLst/>
                <a:latin typeface="Arial" panose="020B0604020202020204" pitchFamily="34" charset="0"/>
              </a:rPr>
              <a:t> </a:t>
            </a:r>
            <a:r>
              <a:rPr lang="en-CA" sz="1600" b="0" i="0" u="none" strike="noStrike" dirty="0">
                <a:solidFill>
                  <a:srgbClr val="188038"/>
                </a:solidFill>
                <a:effectLst/>
                <a:latin typeface="Roboto Mono" panose="020F0502020204030204" pitchFamily="49" charset="0"/>
              </a:rPr>
              <a:t>config</a:t>
            </a:r>
            <a:r>
              <a:rPr lang="en-CA" sz="1600" b="0" i="0" u="none" strike="noStrike" dirty="0">
                <a:solidFill>
                  <a:srgbClr val="000000"/>
                </a:solidFill>
                <a:effectLst/>
                <a:latin typeface="Arial" panose="020B0604020202020204" pitchFamily="34" charset="0"/>
              </a:rPr>
              <a:t> </a:t>
            </a:r>
            <a:r>
              <a:rPr lang="en-CA" sz="1600" b="0" i="0" u="none" strike="noStrike" dirty="0">
                <a:solidFill>
                  <a:srgbClr val="188038"/>
                </a:solidFill>
                <a:effectLst/>
                <a:latin typeface="Roboto Mono" panose="020F0502020204030204" pitchFamily="49" charset="0"/>
              </a:rPr>
              <a:t>--list</a:t>
            </a:r>
            <a:endParaRPr lang="en-CA" sz="1600" b="0" i="0" u="none" strike="noStrike" dirty="0">
              <a:solidFill>
                <a:srgbClr val="000000"/>
              </a:solidFill>
              <a:effectLst/>
              <a:latin typeface="Arial" panose="020B0604020202020204" pitchFamily="34" charset="0"/>
            </a:endParaRPr>
          </a:p>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creation d’un repertoire local </a:t>
            </a:r>
          </a:p>
          <a:p>
            <a:pPr marL="742950" lvl="1" indent="-28575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git init  ⇒ initialiser un repertoire </a:t>
            </a:r>
            <a:r>
              <a:rPr lang="fr-CA" sz="1600" b="0" i="0" u="none" strike="noStrike" dirty="0">
                <a:solidFill>
                  <a:srgbClr val="000000"/>
                </a:solidFill>
                <a:effectLst/>
                <a:latin typeface="Arial" panose="020B0604020202020204" pitchFamily="34" charset="0"/>
              </a:rPr>
              <a:t>existant</a:t>
            </a:r>
            <a:r>
              <a:rPr lang="en-CA" sz="1600" b="0" i="0" u="none" strike="noStrike" dirty="0">
                <a:solidFill>
                  <a:srgbClr val="000000"/>
                </a:solidFill>
                <a:effectLst/>
                <a:latin typeface="Arial" panose="020B0604020202020204" pitchFamily="34" charset="0"/>
              </a:rPr>
              <a:t> comme repertoire Git </a:t>
            </a:r>
          </a:p>
          <a:p>
            <a:pPr marL="1143000" lvl="2" indent="-22860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se </a:t>
            </a:r>
            <a:r>
              <a:rPr lang="en-CA" sz="1600" b="0" i="0" u="none" strike="noStrike" dirty="0" err="1">
                <a:solidFill>
                  <a:srgbClr val="000000"/>
                </a:solidFill>
                <a:effectLst/>
                <a:latin typeface="Arial" panose="020B0604020202020204" pitchFamily="34" charset="0"/>
              </a:rPr>
              <a:t>positionner</a:t>
            </a:r>
            <a:r>
              <a:rPr lang="en-CA" sz="1600" b="0" i="0" u="none" strike="noStrike" dirty="0">
                <a:solidFill>
                  <a:srgbClr val="000000"/>
                </a:solidFill>
                <a:effectLst/>
                <a:latin typeface="Arial" panose="020B0604020202020204" pitchFamily="34" charset="0"/>
              </a:rPr>
              <a:t> sur le repertoire local </a:t>
            </a:r>
          </a:p>
          <a:p>
            <a:pPr marL="1143000" lvl="2" indent="-22860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initialisation (git </a:t>
            </a:r>
            <a:r>
              <a:rPr lang="en-CA" sz="1600" b="0" i="0" u="none" strike="noStrike" dirty="0" err="1">
                <a:solidFill>
                  <a:srgbClr val="000000"/>
                </a:solidFill>
                <a:effectLst/>
                <a:latin typeface="Arial" panose="020B0604020202020204" pitchFamily="34" charset="0"/>
              </a:rPr>
              <a:t>init</a:t>
            </a:r>
            <a:r>
              <a:rPr lang="en-CA" sz="1600" b="0" i="0" u="none" strike="noStrike" dirty="0">
                <a:solidFill>
                  <a:srgbClr val="000000"/>
                </a:solidFill>
                <a:effectLst/>
                <a:latin typeface="Arial" panose="020B0604020202020204" pitchFamily="34" charset="0"/>
              </a:rPr>
              <a:t>)</a:t>
            </a:r>
          </a:p>
          <a:p>
            <a:pPr marL="742950" lvl="1" indent="-285750"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git clone [</a:t>
            </a:r>
            <a:r>
              <a:rPr lang="en-CA" sz="1600" b="0" i="0" u="none" strike="noStrike" dirty="0" err="1">
                <a:solidFill>
                  <a:srgbClr val="000000"/>
                </a:solidFill>
                <a:effectLst/>
                <a:latin typeface="Arial" panose="020B0604020202020204" pitchFamily="34" charset="0"/>
              </a:rPr>
              <a:t>url</a:t>
            </a:r>
            <a:r>
              <a:rPr lang="en-CA" sz="1600" b="0" i="0" u="none" strike="noStrike" dirty="0">
                <a:solidFill>
                  <a:srgbClr val="000000"/>
                </a:solidFill>
                <a:effectLst/>
                <a:latin typeface="Arial" panose="020B0604020202020204" pitchFamily="34" charset="0"/>
              </a:rPr>
              <a:t>] ⇒ </a:t>
            </a:r>
            <a:r>
              <a:rPr lang="en-CA" sz="1600" b="0" i="0" u="none" strike="noStrike" dirty="0" err="1">
                <a:solidFill>
                  <a:srgbClr val="000000"/>
                </a:solidFill>
                <a:effectLst/>
                <a:latin typeface="Arial" panose="020B0604020202020204" pitchFamily="34" charset="0"/>
              </a:rPr>
              <a:t>recuperer</a:t>
            </a:r>
            <a:r>
              <a:rPr lang="en-CA" sz="1600" b="0" i="0" u="none" strike="noStrike" dirty="0">
                <a:solidFill>
                  <a:srgbClr val="000000"/>
                </a:solidFill>
                <a:effectLst/>
                <a:latin typeface="Arial" panose="020B0604020202020204" pitchFamily="34" charset="0"/>
              </a:rPr>
              <a:t> un repertoire </a:t>
            </a:r>
            <a:r>
              <a:rPr lang="en-CA" sz="1600" b="0" i="0" u="none" strike="noStrike" dirty="0" err="1">
                <a:solidFill>
                  <a:srgbClr val="000000"/>
                </a:solidFill>
                <a:effectLst/>
                <a:latin typeface="Arial" panose="020B0604020202020204" pitchFamily="34" charset="0"/>
              </a:rPr>
              <a:t>existant</a:t>
            </a:r>
            <a:r>
              <a:rPr lang="en-CA" sz="1600" b="0" i="0" u="none" strike="noStrike" dirty="0">
                <a:solidFill>
                  <a:srgbClr val="000000"/>
                </a:solidFill>
                <a:effectLst/>
                <a:latin typeface="Arial" panose="020B0604020202020204" pitchFamily="34" charset="0"/>
              </a:rPr>
              <a:t> via un URL (ex. a </a:t>
            </a:r>
            <a:r>
              <a:rPr lang="en-CA" sz="1600" b="0" i="0" u="none" strike="noStrike" dirty="0" err="1">
                <a:solidFill>
                  <a:srgbClr val="000000"/>
                </a:solidFill>
                <a:effectLst/>
                <a:latin typeface="Arial" panose="020B0604020202020204" pitchFamily="34" charset="0"/>
              </a:rPr>
              <a:t>partir</a:t>
            </a:r>
            <a:r>
              <a:rPr lang="en-CA" sz="1600" b="0" i="0" u="none" strike="noStrike" dirty="0">
                <a:solidFill>
                  <a:srgbClr val="000000"/>
                </a:solidFill>
                <a:effectLst/>
                <a:latin typeface="Arial" panose="020B0604020202020204" pitchFamily="34" charset="0"/>
              </a:rPr>
              <a:t> de </a:t>
            </a:r>
            <a:r>
              <a:rPr lang="en-CA" sz="1600" b="0" i="0" u="none" strike="noStrike" dirty="0" err="1">
                <a:solidFill>
                  <a:srgbClr val="000000"/>
                </a:solidFill>
                <a:effectLst/>
                <a:latin typeface="Arial" panose="020B0604020202020204" pitchFamily="34" charset="0"/>
              </a:rPr>
              <a:t>Github</a:t>
            </a:r>
            <a:r>
              <a:rPr lang="en-CA" sz="1600" b="0" i="0" u="none" strike="noStrike" dirty="0">
                <a:solidFill>
                  <a:srgbClr val="000000"/>
                </a:solidFill>
                <a:effectLst/>
                <a:latin typeface="Arial" panose="020B0604020202020204" pitchFamily="34" charset="0"/>
              </a:rPr>
              <a:t>)</a:t>
            </a:r>
          </a:p>
          <a:p>
            <a:pPr rtl="0" fontAlgn="base">
              <a:spcBef>
                <a:spcPts val="0"/>
              </a:spcBef>
              <a:spcAft>
                <a:spcPts val="0"/>
              </a:spcAft>
              <a:buFont typeface="+mj-lt"/>
              <a:buAutoNum type="arabicPeriod"/>
            </a:pPr>
            <a:r>
              <a:rPr lang="en-CA" sz="1600" dirty="0">
                <a:solidFill>
                  <a:srgbClr val="000000"/>
                </a:solidFill>
                <a:latin typeface="Arial" panose="020B0604020202020204" pitchFamily="34" charset="0"/>
              </a:rPr>
              <a:t>C</a:t>
            </a:r>
            <a:r>
              <a:rPr lang="en-CA" sz="1600" b="0" i="0" u="none" strike="noStrike" dirty="0">
                <a:solidFill>
                  <a:srgbClr val="000000"/>
                </a:solidFill>
                <a:effectLst/>
                <a:latin typeface="Arial" panose="020B0604020202020204" pitchFamily="34" charset="0"/>
              </a:rPr>
              <a:t>r</a:t>
            </a:r>
            <a:r>
              <a:rPr lang="fr-FR" sz="1600" b="0" i="0" dirty="0">
                <a:solidFill>
                  <a:srgbClr val="374151"/>
                </a:solidFill>
                <a:effectLst/>
                <a:latin typeface="Söhne"/>
              </a:rPr>
              <a:t>é</a:t>
            </a:r>
            <a:r>
              <a:rPr lang="en-CA" sz="1600" b="0" i="0" u="none" strike="noStrike" dirty="0" err="1">
                <a:solidFill>
                  <a:srgbClr val="000000"/>
                </a:solidFill>
                <a:effectLst/>
                <a:latin typeface="Arial" panose="020B0604020202020204" pitchFamily="34" charset="0"/>
              </a:rPr>
              <a:t>ation</a:t>
            </a:r>
            <a:r>
              <a:rPr lang="en-CA" sz="1600" b="0" i="0" u="none" strike="noStrike" dirty="0">
                <a:solidFill>
                  <a:srgbClr val="000000"/>
                </a:solidFill>
                <a:effectLst/>
                <a:latin typeface="Arial" panose="020B0604020202020204" pitchFamily="34" charset="0"/>
              </a:rPr>
              <a:t> du </a:t>
            </a:r>
            <a:r>
              <a:rPr lang="en-CA" sz="1600" b="0" i="0" u="none" strike="noStrike" dirty="0" err="1">
                <a:solidFill>
                  <a:srgbClr val="000000"/>
                </a:solidFill>
                <a:effectLst/>
                <a:latin typeface="Arial" panose="020B0604020202020204" pitchFamily="34" charset="0"/>
              </a:rPr>
              <a:t>fichier</a:t>
            </a:r>
            <a:r>
              <a:rPr lang="en-CA" sz="1600" b="0" i="0" u="none" strike="noStrike" dirty="0">
                <a:solidFill>
                  <a:srgbClr val="000000"/>
                </a:solidFill>
                <a:effectLst/>
                <a:latin typeface="Arial" panose="020B0604020202020204" pitchFamily="34" charset="0"/>
              </a:rPr>
              <a:t> (.</a:t>
            </a:r>
            <a:r>
              <a:rPr lang="en-CA" sz="1600" b="0" i="0" u="none" strike="noStrike" dirty="0" err="1">
                <a:solidFill>
                  <a:srgbClr val="000000"/>
                </a:solidFill>
                <a:effectLst/>
                <a:latin typeface="Arial" panose="020B0604020202020204" pitchFamily="34" charset="0"/>
              </a:rPr>
              <a:t>gitignore</a:t>
            </a:r>
            <a:r>
              <a:rPr lang="en-CA" sz="1600" b="0" i="0" u="none" strike="noStrike" dirty="0">
                <a:solidFill>
                  <a:srgbClr val="000000"/>
                </a:solidFill>
                <a:effectLst/>
                <a:latin typeface="Arial" panose="020B0604020202020204" pitchFamily="34" charset="0"/>
              </a:rPr>
              <a:t>) </a:t>
            </a:r>
          </a:p>
          <a:p>
            <a:pPr rtl="0" fontAlgn="base">
              <a:spcBef>
                <a:spcPts val="0"/>
              </a:spcBef>
              <a:spcAft>
                <a:spcPts val="0"/>
              </a:spcAft>
              <a:buFont typeface="+mj-lt"/>
              <a:buAutoNum type="arabicPeriod"/>
            </a:pPr>
            <a:r>
              <a:rPr lang="en-CA" sz="1600" dirty="0" err="1">
                <a:solidFill>
                  <a:srgbClr val="000000"/>
                </a:solidFill>
                <a:latin typeface="Arial" panose="020B0604020202020204" pitchFamily="34" charset="0"/>
              </a:rPr>
              <a:t>A</a:t>
            </a:r>
            <a:r>
              <a:rPr lang="en-CA" sz="1600" b="0" i="0" u="none" strike="noStrike" dirty="0" err="1">
                <a:solidFill>
                  <a:srgbClr val="000000"/>
                </a:solidFill>
                <a:effectLst/>
                <a:latin typeface="Arial" panose="020B0604020202020204" pitchFamily="34" charset="0"/>
              </a:rPr>
              <a:t>jout</a:t>
            </a:r>
            <a:r>
              <a:rPr lang="en-CA" sz="1600" b="0" i="0" u="none" strike="noStrike" dirty="0">
                <a:solidFill>
                  <a:srgbClr val="000000"/>
                </a:solidFill>
                <a:effectLst/>
                <a:latin typeface="Arial" panose="020B0604020202020204" pitchFamily="34" charset="0"/>
              </a:rPr>
              <a:t> des </a:t>
            </a:r>
            <a:r>
              <a:rPr lang="en-CA" sz="1600" b="0" i="0" u="none" strike="noStrike" dirty="0" err="1">
                <a:solidFill>
                  <a:srgbClr val="000000"/>
                </a:solidFill>
                <a:effectLst/>
                <a:latin typeface="Arial" panose="020B0604020202020204" pitchFamily="34" charset="0"/>
              </a:rPr>
              <a:t>fichier</a:t>
            </a:r>
            <a:r>
              <a:rPr lang="en-CA" sz="1600" b="0" i="0" u="none" strike="noStrike" dirty="0">
                <a:solidFill>
                  <a:srgbClr val="000000"/>
                </a:solidFill>
                <a:effectLst/>
                <a:latin typeface="Arial" panose="020B0604020202020204" pitchFamily="34" charset="0"/>
              </a:rPr>
              <a:t> au staging ( git add –all)</a:t>
            </a:r>
          </a:p>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 Verifier le </a:t>
            </a:r>
            <a:r>
              <a:rPr lang="en-CA" sz="1600" b="0" i="0" u="none" strike="noStrike" dirty="0" err="1">
                <a:solidFill>
                  <a:srgbClr val="000000"/>
                </a:solidFill>
                <a:effectLst/>
                <a:latin typeface="Arial" panose="020B0604020202020204" pitchFamily="34" charset="0"/>
              </a:rPr>
              <a:t>statut</a:t>
            </a:r>
            <a:r>
              <a:rPr lang="en-CA" sz="1600" b="0" i="0" u="none" strike="noStrike" dirty="0">
                <a:solidFill>
                  <a:srgbClr val="000000"/>
                </a:solidFill>
                <a:effectLst/>
                <a:latin typeface="Arial" panose="020B0604020202020204" pitchFamily="34" charset="0"/>
              </a:rPr>
              <a:t> </a:t>
            </a:r>
          </a:p>
          <a:p>
            <a:pPr rtl="0" fontAlgn="base">
              <a:spcBef>
                <a:spcPts val="0"/>
              </a:spcBef>
              <a:spcAft>
                <a:spcPts val="0"/>
              </a:spcAft>
              <a:buFont typeface="+mj-lt"/>
              <a:buAutoNum type="arabicPeriod"/>
            </a:pPr>
            <a:r>
              <a:rPr lang="en-CA" sz="1600" b="0" i="0" u="none" strike="noStrike" dirty="0">
                <a:solidFill>
                  <a:srgbClr val="000000"/>
                </a:solidFill>
                <a:effectLst/>
                <a:latin typeface="Arial" panose="020B0604020202020204" pitchFamily="34" charset="0"/>
              </a:rPr>
              <a:t>Faire le premier commit</a:t>
            </a:r>
          </a:p>
          <a:p>
            <a:endParaRPr lang="en-CA" sz="1600" dirty="0"/>
          </a:p>
        </p:txBody>
      </p:sp>
      <p:sp>
        <p:nvSpPr>
          <p:cNvPr id="9" name="Title 1">
            <a:extLst>
              <a:ext uri="{FF2B5EF4-FFF2-40B4-BE49-F238E27FC236}">
                <a16:creationId xmlns:a16="http://schemas.microsoft.com/office/drawing/2014/main" id="{E9DABF6F-B08B-F6E8-028C-5213E60432DC}"/>
              </a:ext>
            </a:extLst>
          </p:cNvPr>
          <p:cNvSpPr>
            <a:spLocks noGrp="1"/>
          </p:cNvSpPr>
          <p:nvPr>
            <p:ph type="title"/>
          </p:nvPr>
        </p:nvSpPr>
        <p:spPr>
          <a:xfrm>
            <a:off x="838200" y="365125"/>
            <a:ext cx="11353800" cy="1325563"/>
          </a:xfrm>
        </p:spPr>
        <p:txBody>
          <a:bodyPr>
            <a:normAutofit/>
          </a:bodyPr>
          <a:lstStyle/>
          <a:p>
            <a:r>
              <a:rPr lang="fr-CA" b="1" spc="150" dirty="0">
                <a:solidFill>
                  <a:srgbClr val="002060"/>
                </a:solidFill>
                <a:latin typeface="Agency FB" panose="020B0503020202020204" pitchFamily="34" charset="0"/>
              </a:rPr>
              <a:t>Outils de développement d’un système</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Git : Premiers pas </a:t>
            </a:r>
            <a:endParaRPr lang="en-CA" sz="3600" b="1" spc="150" dirty="0">
              <a:solidFill>
                <a:srgbClr val="002060"/>
              </a:solidFill>
              <a:latin typeface="Agency FB" panose="020B0503020202020204" pitchFamily="34" charset="0"/>
            </a:endParaRPr>
          </a:p>
        </p:txBody>
      </p:sp>
    </p:spTree>
    <p:extLst>
      <p:ext uri="{BB962C8B-B14F-4D97-AF65-F5344CB8AC3E}">
        <p14:creationId xmlns:p14="http://schemas.microsoft.com/office/powerpoint/2010/main" val="40348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8356F8D6-3541-AC47-1AE4-98D30514033D}"/>
              </a:ext>
            </a:extLst>
          </p:cNvPr>
          <p:cNvSpPr>
            <a:spLocks noGrp="1"/>
          </p:cNvSpPr>
          <p:nvPr>
            <p:ph type="sldNum" sz="quarter" idx="12"/>
          </p:nvPr>
        </p:nvSpPr>
        <p:spPr/>
        <p:txBody>
          <a:bodyPr/>
          <a:lstStyle/>
          <a:p>
            <a:fld id="{2A36D1C2-E2EA-4BC6-8911-429A8CF6BF49}" type="slidenum">
              <a:rPr lang="fr-CA" smtClean="0"/>
              <a:t>18</a:t>
            </a:fld>
            <a:endParaRPr lang="fr-CA"/>
          </a:p>
        </p:txBody>
      </p:sp>
      <p:sp>
        <p:nvSpPr>
          <p:cNvPr id="6" name="Rectangle 2">
            <a:extLst>
              <a:ext uri="{FF2B5EF4-FFF2-40B4-BE49-F238E27FC236}">
                <a16:creationId xmlns:a16="http://schemas.microsoft.com/office/drawing/2014/main" id="{4E4233EE-C010-BDFD-510C-E0735658538B}"/>
              </a:ext>
            </a:extLst>
          </p:cNvPr>
          <p:cNvSpPr>
            <a:spLocks noChangeArrowheads="1"/>
          </p:cNvSpPr>
          <p:nvPr/>
        </p:nvSpPr>
        <p:spPr bwMode="auto">
          <a:xfrm>
            <a:off x="1125440" y="1690688"/>
            <a:ext cx="8828787" cy="449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98375" rIns="0" bIns="198375"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374151"/>
                </a:solidFill>
                <a:effectLst/>
                <a:latin typeface="Söhne"/>
              </a:rPr>
              <a:t>Gestion de </a:t>
            </a:r>
            <a:r>
              <a:rPr kumimoji="0" lang="en-US" altLang="en-US" sz="1400" b="1" i="0" u="none" strike="noStrike" cap="none" normalizeH="0" baseline="0" dirty="0" err="1">
                <a:ln>
                  <a:noFill/>
                </a:ln>
                <a:solidFill>
                  <a:srgbClr val="374151"/>
                </a:solidFill>
                <a:effectLst/>
                <a:latin typeface="Söhne"/>
              </a:rPr>
              <a:t>projet</a:t>
            </a:r>
            <a:r>
              <a:rPr kumimoji="0" lang="en-US" altLang="en-US" sz="1400" b="1" i="0" u="none" strike="noStrike" cap="none" normalizeH="0" baseline="0" dirty="0">
                <a:ln>
                  <a:noFill/>
                </a:ln>
                <a:solidFill>
                  <a:srgbClr val="374151"/>
                </a:solidFill>
                <a:effectLst/>
                <a:latin typeface="Söhne"/>
              </a:rPr>
              <a:t> et versions </a:t>
            </a:r>
            <a:endParaRPr kumimoji="0" lang="en-US" altLang="en-US"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rgbClr val="374151"/>
                </a:solidFill>
                <a:effectLst/>
                <a:latin typeface="Söhne"/>
              </a:rPr>
              <a:t>     </a:t>
            </a:r>
            <a:r>
              <a:rPr kumimoji="0" lang="en-US" altLang="en-US" sz="1400" b="1" i="0" u="none" strike="noStrike" cap="none" normalizeH="0" baseline="0" dirty="0" err="1">
                <a:ln>
                  <a:noFill/>
                </a:ln>
                <a:solidFill>
                  <a:srgbClr val="374151"/>
                </a:solidFill>
                <a:effectLst/>
                <a:latin typeface="Söhne"/>
              </a:rPr>
              <a:t>Création</a:t>
            </a:r>
            <a:r>
              <a:rPr kumimoji="0" lang="en-US" altLang="en-US" sz="1400" b="1" i="0" u="none" strike="noStrike" cap="none" normalizeH="0" baseline="0" dirty="0">
                <a:ln>
                  <a:noFill/>
                </a:ln>
                <a:solidFill>
                  <a:srgbClr val="374151"/>
                </a:solidFill>
                <a:effectLst/>
                <a:latin typeface="Söhne"/>
              </a:rPr>
              <a:t> du </a:t>
            </a:r>
            <a:r>
              <a:rPr kumimoji="0" lang="en-US" altLang="en-US" sz="1400" b="1" i="0" u="none" strike="noStrike" cap="none" normalizeH="0" baseline="0" dirty="0" err="1">
                <a:ln>
                  <a:noFill/>
                </a:ln>
                <a:solidFill>
                  <a:srgbClr val="374151"/>
                </a:solidFill>
                <a:effectLst/>
                <a:latin typeface="Söhne"/>
              </a:rPr>
              <a:t>Projet</a:t>
            </a:r>
            <a:r>
              <a:rPr kumimoji="0" lang="en-US" altLang="en-US" sz="1400" b="1" i="0" u="none" strike="noStrike" cap="none" normalizeH="0" baseline="0" dirty="0">
                <a:ln>
                  <a:noFill/>
                </a:ln>
                <a:solidFill>
                  <a:srgbClr val="374151"/>
                </a:solidFill>
                <a:effectLst/>
                <a:latin typeface="Söhne"/>
              </a:rPr>
              <a:t> : </a:t>
            </a:r>
            <a:r>
              <a:rPr kumimoji="0" lang="en-US" altLang="en-US" sz="1400" b="0" i="0" u="none" strike="noStrike" cap="none" normalizeH="0" baseline="0" dirty="0" err="1">
                <a:ln>
                  <a:noFill/>
                </a:ln>
                <a:solidFill>
                  <a:srgbClr val="374151"/>
                </a:solidFill>
                <a:effectLst/>
                <a:latin typeface="Söhne"/>
              </a:rPr>
              <a:t>Créez</a:t>
            </a:r>
            <a:r>
              <a:rPr kumimoji="0" lang="en-US" altLang="en-US" sz="1400" b="0" i="0" u="none" strike="noStrike" cap="none" normalizeH="0" baseline="0" dirty="0">
                <a:ln>
                  <a:noFill/>
                </a:ln>
                <a:solidFill>
                  <a:srgbClr val="374151"/>
                </a:solidFill>
                <a:effectLst/>
                <a:latin typeface="Söhne"/>
              </a:rPr>
              <a:t> un nouveau </a:t>
            </a:r>
            <a:r>
              <a:rPr kumimoji="0" lang="en-US" altLang="en-US" sz="1400" b="0" i="0" u="none" strike="noStrike" cap="none" normalizeH="0" baseline="0" dirty="0" err="1">
                <a:ln>
                  <a:noFill/>
                </a:ln>
                <a:solidFill>
                  <a:srgbClr val="374151"/>
                </a:solidFill>
                <a:effectLst/>
                <a:latin typeface="Söhne"/>
              </a:rPr>
              <a:t>répertoire</a:t>
            </a:r>
            <a:r>
              <a:rPr kumimoji="0" lang="en-US" altLang="en-US" sz="1400" b="0" i="0" u="none" strike="noStrike" cap="none" normalizeH="0" baseline="0" dirty="0">
                <a:ln>
                  <a:noFill/>
                </a:ln>
                <a:solidFill>
                  <a:srgbClr val="374151"/>
                </a:solidFill>
                <a:effectLst/>
                <a:latin typeface="Söhne"/>
              </a:rPr>
              <a:t> pour </a:t>
            </a:r>
            <a:r>
              <a:rPr kumimoji="0" lang="en-US" altLang="en-US" sz="1400" b="0" i="0" u="none" strike="noStrike" cap="none" normalizeH="0" baseline="0" dirty="0" err="1">
                <a:ln>
                  <a:noFill/>
                </a:ln>
                <a:solidFill>
                  <a:srgbClr val="374151"/>
                </a:solidFill>
                <a:effectLst/>
                <a:latin typeface="Söhne"/>
              </a:rPr>
              <a:t>votre</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projet</a:t>
            </a:r>
            <a:r>
              <a:rPr kumimoji="0" lang="en-US" altLang="en-US" sz="1400" b="0" i="0" u="none" strike="noStrike" cap="none" normalizeH="0" baseline="0" dirty="0">
                <a:ln>
                  <a:noFill/>
                </a:ln>
                <a:solidFill>
                  <a:srgbClr val="374151"/>
                </a:solidFill>
                <a:effectLst/>
                <a:latin typeface="Söhne"/>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err="1">
                <a:ln>
                  <a:noFill/>
                </a:ln>
                <a:solidFill>
                  <a:srgbClr val="374151"/>
                </a:solidFill>
                <a:effectLst/>
                <a:latin typeface="Söhne"/>
              </a:rPr>
              <a:t>Initialisation</a:t>
            </a:r>
            <a:r>
              <a:rPr kumimoji="0" lang="en-US" altLang="en-US" sz="1400" b="1" i="0" u="none" strike="noStrike" cap="none" normalizeH="0" baseline="0" dirty="0">
                <a:ln>
                  <a:noFill/>
                </a:ln>
                <a:solidFill>
                  <a:srgbClr val="374151"/>
                </a:solidFill>
                <a:effectLst/>
                <a:latin typeface="Söhne"/>
              </a:rPr>
              <a:t> de Git : </a:t>
            </a:r>
            <a:r>
              <a:rPr kumimoji="0" lang="en-US" altLang="en-US" sz="1400" b="0" i="0" u="none" strike="noStrike" cap="none" normalizeH="0" baseline="0" dirty="0" err="1">
                <a:ln>
                  <a:noFill/>
                </a:ln>
                <a:solidFill>
                  <a:srgbClr val="374151"/>
                </a:solidFill>
                <a:effectLst/>
                <a:latin typeface="Söhne"/>
              </a:rPr>
              <a:t>Initialisez</a:t>
            </a:r>
            <a:r>
              <a:rPr kumimoji="0" lang="en-US" altLang="en-US" sz="1400" b="0" i="0" u="none" strike="noStrike" cap="none" normalizeH="0" baseline="0" dirty="0">
                <a:ln>
                  <a:noFill/>
                </a:ln>
                <a:solidFill>
                  <a:srgbClr val="374151"/>
                </a:solidFill>
                <a:effectLst/>
                <a:latin typeface="Söhne"/>
              </a:rPr>
              <a:t> un nouveau </a:t>
            </a:r>
            <a:r>
              <a:rPr kumimoji="0" lang="en-US" altLang="en-US" sz="1400" b="0" i="0" u="none" strike="noStrike" cap="none" normalizeH="0" baseline="0" dirty="0" err="1">
                <a:ln>
                  <a:noFill/>
                </a:ln>
                <a:solidFill>
                  <a:srgbClr val="374151"/>
                </a:solidFill>
                <a:effectLst/>
                <a:latin typeface="Söhne"/>
              </a:rPr>
              <a:t>dépôt</a:t>
            </a:r>
            <a:r>
              <a:rPr kumimoji="0" lang="en-US" altLang="en-US" sz="1400" b="0" i="0" u="none" strike="noStrike" cap="none" normalizeH="0" baseline="0" dirty="0">
                <a:ln>
                  <a:noFill/>
                </a:ln>
                <a:solidFill>
                  <a:srgbClr val="374151"/>
                </a:solidFill>
                <a:effectLst/>
                <a:latin typeface="Söhne"/>
              </a:rPr>
              <a:t> Git dans le </a:t>
            </a:r>
            <a:r>
              <a:rPr kumimoji="0" lang="en-US" altLang="en-US" sz="1400" b="0" i="0" u="none" strike="noStrike" cap="none" normalizeH="0" baseline="0" dirty="0" err="1">
                <a:ln>
                  <a:noFill/>
                </a:ln>
                <a:solidFill>
                  <a:srgbClr val="374151"/>
                </a:solidFill>
                <a:effectLst/>
                <a:latin typeface="Söhne"/>
              </a:rPr>
              <a:t>répertoire</a:t>
            </a:r>
            <a:r>
              <a:rPr kumimoji="0" lang="en-US" altLang="en-US" sz="1400" b="0" i="0" u="none" strike="noStrike" cap="none" normalizeH="0" baseline="0" dirty="0">
                <a:ln>
                  <a:noFill/>
                </a:ln>
                <a:solidFill>
                  <a:srgbClr val="374151"/>
                </a:solidFill>
                <a:effectLst/>
                <a:latin typeface="Söhne"/>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rgbClr val="374151"/>
                </a:solidFill>
                <a:effectLst/>
                <a:latin typeface="Söhne"/>
              </a:rPr>
              <a:t>Ignorer des </a:t>
            </a:r>
            <a:r>
              <a:rPr kumimoji="0" lang="en-US" altLang="en-US" sz="1400" b="1" i="0" u="none" strike="noStrike" cap="none" normalizeH="0" baseline="0" dirty="0" err="1">
                <a:ln>
                  <a:noFill/>
                </a:ln>
                <a:solidFill>
                  <a:srgbClr val="374151"/>
                </a:solidFill>
                <a:effectLst/>
                <a:latin typeface="Söhne"/>
              </a:rPr>
              <a:t>Fichiers</a:t>
            </a:r>
            <a:r>
              <a:rPr kumimoji="0" lang="en-US" altLang="en-US" sz="1400" b="1" i="0" u="none" strike="noStrike" cap="none" normalizeH="0" baseline="0" dirty="0">
                <a:ln>
                  <a:noFill/>
                </a:ln>
                <a:solidFill>
                  <a:srgbClr val="374151"/>
                </a:solidFill>
                <a:effectLst/>
                <a:latin typeface="Söhne"/>
              </a:rPr>
              <a:t> : </a:t>
            </a:r>
            <a:r>
              <a:rPr kumimoji="0" lang="en-US" altLang="en-US" sz="1400" b="0" i="0" u="none" strike="noStrike" cap="none" normalizeH="0" baseline="0" dirty="0" err="1">
                <a:ln>
                  <a:noFill/>
                </a:ln>
                <a:solidFill>
                  <a:srgbClr val="374151"/>
                </a:solidFill>
                <a:effectLst/>
                <a:latin typeface="Söhne"/>
              </a:rPr>
              <a:t>Créez</a:t>
            </a:r>
            <a:r>
              <a:rPr kumimoji="0" lang="en-US" altLang="en-US" sz="1400" b="0" i="0" u="none" strike="noStrike" cap="none" normalizeH="0" baseline="0" dirty="0">
                <a:ln>
                  <a:noFill/>
                </a:ln>
                <a:solidFill>
                  <a:srgbClr val="374151"/>
                </a:solidFill>
                <a:effectLst/>
                <a:latin typeface="Söhne"/>
              </a:rPr>
              <a:t> un </a:t>
            </a:r>
            <a:r>
              <a:rPr kumimoji="0" lang="en-US" altLang="en-US" sz="1400" b="0" i="0" u="none" strike="noStrike" cap="none" normalizeH="0" baseline="0" dirty="0" err="1">
                <a:ln>
                  <a:noFill/>
                </a:ln>
                <a:solidFill>
                  <a:srgbClr val="374151"/>
                </a:solidFill>
                <a:effectLst/>
                <a:latin typeface="Söhne"/>
              </a:rPr>
              <a:t>fichier</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gitignore</a:t>
            </a:r>
            <a:r>
              <a:rPr kumimoji="0" lang="en-US" altLang="en-US" sz="1400" b="0" i="0" u="none" strike="noStrike" cap="none" normalizeH="0" baseline="0" dirty="0">
                <a:ln>
                  <a:noFill/>
                </a:ln>
                <a:solidFill>
                  <a:srgbClr val="374151"/>
                </a:solidFill>
                <a:effectLst/>
                <a:latin typeface="Söhne"/>
              </a:rPr>
              <a:t> et </a:t>
            </a:r>
            <a:r>
              <a:rPr kumimoji="0" lang="en-US" altLang="en-US" sz="1400" b="0" i="0" u="none" strike="noStrike" cap="none" normalizeH="0" baseline="0" dirty="0" err="1">
                <a:ln>
                  <a:noFill/>
                </a:ln>
                <a:solidFill>
                  <a:srgbClr val="374151"/>
                </a:solidFill>
                <a:effectLst/>
                <a:latin typeface="Söhne"/>
              </a:rPr>
              <a:t>ajoutez</a:t>
            </a:r>
            <a:r>
              <a:rPr kumimoji="0" lang="en-US" altLang="en-US" sz="1400" b="0" i="0" u="none" strike="noStrike" cap="none" normalizeH="0" baseline="0" dirty="0">
                <a:ln>
                  <a:noFill/>
                </a:ln>
                <a:solidFill>
                  <a:srgbClr val="374151"/>
                </a:solidFill>
                <a:effectLst/>
                <a:latin typeface="Söhne"/>
              </a:rPr>
              <a:t> des </a:t>
            </a:r>
            <a:r>
              <a:rPr kumimoji="0" lang="en-US" altLang="en-US" sz="1400" b="0" i="0" u="none" strike="noStrike" cap="none" normalizeH="0" baseline="0" dirty="0" err="1">
                <a:ln>
                  <a:noFill/>
                </a:ln>
                <a:solidFill>
                  <a:srgbClr val="374151"/>
                </a:solidFill>
                <a:effectLst/>
                <a:latin typeface="Söhne"/>
              </a:rPr>
              <a:t>règles</a:t>
            </a:r>
            <a:r>
              <a:rPr kumimoji="0" lang="en-US" altLang="en-US" sz="1400" b="0" i="0" u="none" strike="noStrike" cap="none" normalizeH="0" baseline="0" dirty="0">
                <a:ln>
                  <a:noFill/>
                </a:ln>
                <a:solidFill>
                  <a:srgbClr val="374151"/>
                </a:solidFill>
                <a:effectLst/>
                <a:latin typeface="Söhne"/>
              </a:rPr>
              <a:t> pour ignorer </a:t>
            </a:r>
            <a:r>
              <a:rPr kumimoji="0" lang="en-US" altLang="en-US" sz="1400" b="0" i="0" u="none" strike="noStrike" cap="none" normalizeH="0" baseline="0" dirty="0" err="1">
                <a:ln>
                  <a:noFill/>
                </a:ln>
                <a:solidFill>
                  <a:srgbClr val="374151"/>
                </a:solidFill>
                <a:effectLst/>
                <a:latin typeface="Söhne"/>
              </a:rPr>
              <a:t>certains</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fichiers</a:t>
            </a:r>
            <a:r>
              <a:rPr kumimoji="0" lang="en-US" altLang="en-US" sz="1400" b="0" i="0" u="none" strike="noStrike" cap="none" normalizeH="0" baseline="0" dirty="0">
                <a:ln>
                  <a:noFill/>
                </a:ln>
                <a:solidFill>
                  <a:srgbClr val="374151"/>
                </a:solidFill>
                <a:effectLst/>
                <a:latin typeface="Söhne"/>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rgbClr val="374151"/>
                </a:solidFill>
                <a:effectLst/>
                <a:latin typeface="Söhne"/>
              </a:rPr>
              <a:t>Modification et Commit :</a:t>
            </a:r>
            <a:endParaRPr kumimoji="0" lang="en-US" altLang="en-US" sz="1400" b="0" i="0" u="none" strike="noStrike" cap="none" normalizeH="0" baseline="0" dirty="0">
              <a:ln>
                <a:noFill/>
              </a:ln>
              <a:solidFill>
                <a:srgbClr val="374151"/>
              </a:solidFill>
              <a:effectLst/>
              <a:latin typeface="Söhne"/>
            </a:endParaRPr>
          </a:p>
          <a:p>
            <a:pPr marL="800100" marR="0" lvl="1"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err="1">
                <a:ln>
                  <a:noFill/>
                </a:ln>
                <a:solidFill>
                  <a:srgbClr val="374151"/>
                </a:solidFill>
                <a:effectLst/>
                <a:latin typeface="Söhne"/>
              </a:rPr>
              <a:t>Ajoutez</a:t>
            </a:r>
            <a:r>
              <a:rPr kumimoji="0" lang="en-US" altLang="en-US" sz="1400" b="0" i="0" u="none" strike="noStrike" cap="none" normalizeH="0" baseline="0" dirty="0">
                <a:ln>
                  <a:noFill/>
                </a:ln>
                <a:solidFill>
                  <a:srgbClr val="374151"/>
                </a:solidFill>
                <a:effectLst/>
                <a:latin typeface="Söhne"/>
              </a:rPr>
              <a:t> un </a:t>
            </a:r>
            <a:r>
              <a:rPr kumimoji="0" lang="en-US" altLang="en-US" sz="1400" b="0" i="0" u="none" strike="noStrike" cap="none" normalizeH="0" baseline="0" dirty="0" err="1">
                <a:ln>
                  <a:noFill/>
                </a:ln>
                <a:solidFill>
                  <a:srgbClr val="374151"/>
                </a:solidFill>
                <a:effectLst/>
                <a:latin typeface="Söhne"/>
              </a:rPr>
              <a:t>fichier</a:t>
            </a:r>
            <a:r>
              <a:rPr kumimoji="0" lang="en-US" altLang="en-US" sz="1400" b="0" i="0" u="none" strike="noStrike" cap="none" normalizeH="0" baseline="0" dirty="0">
                <a:ln>
                  <a:noFill/>
                </a:ln>
                <a:solidFill>
                  <a:srgbClr val="374151"/>
                </a:solidFill>
                <a:effectLst/>
                <a:latin typeface="Söhne"/>
              </a:rPr>
              <a:t> au </a:t>
            </a:r>
            <a:r>
              <a:rPr kumimoji="0" lang="en-US" altLang="en-US" sz="1400" b="0" i="0" u="none" strike="noStrike" cap="none" normalizeH="0" baseline="0" dirty="0" err="1">
                <a:ln>
                  <a:noFill/>
                </a:ln>
                <a:solidFill>
                  <a:srgbClr val="374151"/>
                </a:solidFill>
                <a:effectLst/>
                <a:latin typeface="Söhne"/>
              </a:rPr>
              <a:t>répertoire</a:t>
            </a:r>
            <a:r>
              <a:rPr kumimoji="0" lang="en-US" altLang="en-US" sz="1400" b="0" i="0" u="none" strike="noStrike" cap="none" normalizeH="0" baseline="0" dirty="0">
                <a:ln>
                  <a:noFill/>
                </a:ln>
                <a:solidFill>
                  <a:srgbClr val="374151"/>
                </a:solidFill>
                <a:effectLst/>
                <a:latin typeface="Söhne"/>
              </a:rPr>
              <a:t>.</a:t>
            </a:r>
          </a:p>
          <a:p>
            <a:pPr marL="800100" lvl="1" indent="-342900" eaLnBrk="0" fontAlgn="base" hangingPunct="0">
              <a:spcBef>
                <a:spcPct val="0"/>
              </a:spcBef>
              <a:spcAft>
                <a:spcPct val="0"/>
              </a:spcAft>
              <a:buFont typeface="Arial" panose="020B0604020202020204" pitchFamily="34" charset="0"/>
              <a:buChar char="•"/>
            </a:pPr>
            <a:r>
              <a:rPr lang="en-US" altLang="en-US" sz="1400" dirty="0" err="1">
                <a:solidFill>
                  <a:srgbClr val="374151"/>
                </a:solidFill>
                <a:latin typeface="Söhne"/>
              </a:rPr>
              <a:t>Modifiez</a:t>
            </a:r>
            <a:r>
              <a:rPr lang="en-US" altLang="en-US" sz="1400" dirty="0">
                <a:solidFill>
                  <a:srgbClr val="374151"/>
                </a:solidFill>
                <a:latin typeface="Söhne"/>
              </a:rPr>
              <a:t> </a:t>
            </a:r>
            <a:r>
              <a:rPr lang="en-US" altLang="en-US" sz="1400" dirty="0" err="1">
                <a:solidFill>
                  <a:srgbClr val="374151"/>
                </a:solidFill>
                <a:latin typeface="Söhne"/>
              </a:rPr>
              <a:t>ce</a:t>
            </a:r>
            <a:r>
              <a:rPr lang="en-US" altLang="en-US" sz="1400" dirty="0">
                <a:solidFill>
                  <a:srgbClr val="374151"/>
                </a:solidFill>
                <a:latin typeface="Söhne"/>
              </a:rPr>
              <a:t> </a:t>
            </a:r>
            <a:r>
              <a:rPr lang="en-US" altLang="en-US" sz="1400" dirty="0" err="1">
                <a:solidFill>
                  <a:srgbClr val="374151"/>
                </a:solidFill>
                <a:latin typeface="Söhne"/>
              </a:rPr>
              <a:t>fichier</a:t>
            </a:r>
            <a:r>
              <a:rPr lang="en-US" altLang="en-US" sz="1400" dirty="0">
                <a:solidFill>
                  <a:srgbClr val="374151"/>
                </a:solidFill>
                <a:latin typeface="Söhne"/>
              </a:rPr>
              <a:t> et </a:t>
            </a:r>
            <a:r>
              <a:rPr lang="en-US" altLang="en-US" sz="1400" dirty="0" err="1">
                <a:solidFill>
                  <a:srgbClr val="374151"/>
                </a:solidFill>
                <a:latin typeface="Söhne"/>
              </a:rPr>
              <a:t>effectuez</a:t>
            </a:r>
            <a:r>
              <a:rPr lang="en-US" altLang="en-US" sz="1400" dirty="0">
                <a:solidFill>
                  <a:srgbClr val="374151"/>
                </a:solidFill>
                <a:latin typeface="Söhne"/>
              </a:rPr>
              <a:t> un commit.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err="1">
                <a:ln>
                  <a:noFill/>
                </a:ln>
                <a:solidFill>
                  <a:srgbClr val="374151"/>
                </a:solidFill>
                <a:effectLst/>
                <a:latin typeface="Söhne"/>
              </a:rPr>
              <a:t>Création</a:t>
            </a:r>
            <a:r>
              <a:rPr kumimoji="0" lang="en-US" altLang="en-US" sz="1400" b="1" i="0" u="none" strike="noStrike" cap="none" normalizeH="0" baseline="0" dirty="0">
                <a:ln>
                  <a:noFill/>
                </a:ln>
                <a:solidFill>
                  <a:srgbClr val="374151"/>
                </a:solidFill>
                <a:effectLst/>
                <a:latin typeface="Söhne"/>
              </a:rPr>
              <a:t> de Branche : </a:t>
            </a:r>
            <a:r>
              <a:rPr kumimoji="0" lang="en-US" altLang="en-US" sz="1400" b="0" i="0" u="none" strike="noStrike" cap="none" normalizeH="0" baseline="0" dirty="0" err="1">
                <a:ln>
                  <a:noFill/>
                </a:ln>
                <a:solidFill>
                  <a:srgbClr val="374151"/>
                </a:solidFill>
                <a:effectLst/>
                <a:latin typeface="Söhne"/>
              </a:rPr>
              <a:t>Créez</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une</a:t>
            </a:r>
            <a:r>
              <a:rPr kumimoji="0" lang="en-US" altLang="en-US" sz="1400" b="0" i="0" u="none" strike="noStrike" cap="none" normalizeH="0" baseline="0" dirty="0">
                <a:ln>
                  <a:noFill/>
                </a:ln>
                <a:solidFill>
                  <a:srgbClr val="374151"/>
                </a:solidFill>
                <a:effectLst/>
                <a:latin typeface="Söhne"/>
              </a:rPr>
              <a:t> nouvelle </a:t>
            </a:r>
            <a:r>
              <a:rPr kumimoji="0" lang="en-US" altLang="en-US" sz="1400" b="0" i="0" u="none" strike="noStrike" cap="none" normalizeH="0" baseline="0" dirty="0" err="1">
                <a:ln>
                  <a:noFill/>
                </a:ln>
                <a:solidFill>
                  <a:srgbClr val="374151"/>
                </a:solidFill>
                <a:effectLst/>
                <a:latin typeface="Söhne"/>
              </a:rPr>
              <a:t>branche</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appelée</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NouvelleBranche</a:t>
            </a:r>
            <a:r>
              <a:rPr kumimoji="0" lang="en-US" altLang="en-US" sz="1400" b="0" i="0" u="none" strike="noStrike" cap="none" normalizeH="0" baseline="0" dirty="0">
                <a:ln>
                  <a:noFill/>
                </a:ln>
                <a:solidFill>
                  <a:srgbClr val="374151"/>
                </a:solidFill>
                <a:effectLst/>
                <a:latin typeface="Söhne"/>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rgbClr val="374151"/>
                </a:solidFill>
                <a:effectLst/>
                <a:latin typeface="Söhne"/>
              </a:rPr>
              <a:t>Fusion des Branches :</a:t>
            </a:r>
            <a:endParaRPr kumimoji="0" lang="en-US" altLang="en-US" sz="1400" b="0" i="0" u="none" strike="noStrike" cap="none" normalizeH="0" baseline="0" dirty="0">
              <a:ln>
                <a:noFill/>
              </a:ln>
              <a:solidFill>
                <a:srgbClr val="374151"/>
              </a:solidFill>
              <a:effectLst/>
              <a:latin typeface="Söhne"/>
            </a:endParaRPr>
          </a:p>
          <a:p>
            <a:pPr marL="800100" marR="0" lvl="1" indent="-342900" eaLnBrk="0" fontAlgn="base" hangingPunct="0">
              <a:lnSpc>
                <a:spcPct val="100000"/>
              </a:lnSpc>
              <a:spcBef>
                <a:spcPct val="0"/>
              </a:spcBef>
              <a:spcAft>
                <a:spcPct val="0"/>
              </a:spcAft>
              <a:buClrTx/>
              <a:buSzTx/>
              <a:buFont typeface="Arial" panose="020B0604020202020204" pitchFamily="34" charset="0"/>
              <a:buChar char="•"/>
              <a:tabLst/>
            </a:pPr>
            <a:r>
              <a:rPr lang="en-US" altLang="en-US" sz="1400" dirty="0" err="1">
                <a:solidFill>
                  <a:srgbClr val="374151"/>
                </a:solidFill>
                <a:latin typeface="Söhne"/>
              </a:rPr>
              <a:t>Effectuez</a:t>
            </a:r>
            <a:r>
              <a:rPr lang="en-US" altLang="en-US" sz="1400" dirty="0">
                <a:solidFill>
                  <a:srgbClr val="374151"/>
                </a:solidFill>
                <a:latin typeface="Söhne"/>
              </a:rPr>
              <a:t> des modifications dans la nouvelle </a:t>
            </a:r>
            <a:r>
              <a:rPr lang="en-US" altLang="en-US" sz="1400" dirty="0" err="1">
                <a:solidFill>
                  <a:srgbClr val="374151"/>
                </a:solidFill>
                <a:latin typeface="Söhne"/>
              </a:rPr>
              <a:t>branche</a:t>
            </a:r>
            <a:r>
              <a:rPr lang="en-US" altLang="en-US" sz="1400" dirty="0">
                <a:solidFill>
                  <a:srgbClr val="374151"/>
                </a:solidFill>
                <a:latin typeface="Söhne"/>
              </a:rPr>
              <a:t>.</a:t>
            </a:r>
          </a:p>
          <a:p>
            <a:pPr marL="800100" marR="0" lvl="1" indent="-342900" eaLnBrk="0" fontAlgn="base" hangingPunct="0">
              <a:lnSpc>
                <a:spcPct val="100000"/>
              </a:lnSpc>
              <a:spcBef>
                <a:spcPct val="0"/>
              </a:spcBef>
              <a:spcAft>
                <a:spcPct val="0"/>
              </a:spcAft>
              <a:buClrTx/>
              <a:buSzTx/>
              <a:buFont typeface="Arial" panose="020B0604020202020204" pitchFamily="34" charset="0"/>
              <a:buChar char="•"/>
              <a:tabLst/>
            </a:pPr>
            <a:r>
              <a:rPr lang="en-US" altLang="en-US" sz="1400" dirty="0" err="1">
                <a:solidFill>
                  <a:srgbClr val="374151"/>
                </a:solidFill>
                <a:latin typeface="Söhne"/>
              </a:rPr>
              <a:t>Fusionnez</a:t>
            </a:r>
            <a:r>
              <a:rPr lang="en-US" altLang="en-US" sz="1400" dirty="0">
                <a:solidFill>
                  <a:srgbClr val="374151"/>
                </a:solidFill>
                <a:latin typeface="Söhne"/>
              </a:rPr>
              <a:t> la nouvelle </a:t>
            </a:r>
            <a:r>
              <a:rPr lang="en-US" altLang="en-US" sz="1400" dirty="0" err="1">
                <a:solidFill>
                  <a:srgbClr val="374151"/>
                </a:solidFill>
                <a:latin typeface="Söhne"/>
              </a:rPr>
              <a:t>branche</a:t>
            </a:r>
            <a:r>
              <a:rPr lang="en-US" altLang="en-US" sz="1400" dirty="0">
                <a:solidFill>
                  <a:srgbClr val="374151"/>
                </a:solidFill>
                <a:latin typeface="Söhne"/>
              </a:rPr>
              <a:t> dans la </a:t>
            </a:r>
            <a:r>
              <a:rPr lang="en-US" altLang="en-US" sz="1400" dirty="0" err="1">
                <a:solidFill>
                  <a:srgbClr val="374151"/>
                </a:solidFill>
                <a:latin typeface="Söhne"/>
              </a:rPr>
              <a:t>branche</a:t>
            </a:r>
            <a:r>
              <a:rPr lang="en-US" altLang="en-US" sz="1400" dirty="0">
                <a:solidFill>
                  <a:srgbClr val="374151"/>
                </a:solidFill>
                <a:latin typeface="Söhne"/>
              </a:rPr>
              <a:t> </a:t>
            </a:r>
            <a:r>
              <a:rPr lang="en-US" altLang="en-US" sz="1400" dirty="0" err="1">
                <a:solidFill>
                  <a:srgbClr val="374151"/>
                </a:solidFill>
                <a:latin typeface="Söhne"/>
              </a:rPr>
              <a:t>principale</a:t>
            </a:r>
            <a:r>
              <a:rPr kumimoji="0" lang="en-US" altLang="en-US" sz="1400" b="0" i="0" u="none" strike="noStrike" cap="none" normalizeH="0" baseline="0" dirty="0">
                <a:ln>
                  <a:noFill/>
                </a:ln>
                <a:solidFill>
                  <a:srgbClr val="374151"/>
                </a:solidFill>
                <a:effectLst/>
                <a:latin typeface="Söhne"/>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rgbClr val="374151"/>
                </a:solidFill>
                <a:effectLst/>
                <a:latin typeface="Söhne"/>
              </a:rPr>
              <a:t>Gestion des </a:t>
            </a:r>
            <a:r>
              <a:rPr kumimoji="0" lang="en-US" altLang="en-US" sz="1400" b="1" i="0" u="none" strike="noStrike" cap="none" normalizeH="0" baseline="0" dirty="0" err="1">
                <a:ln>
                  <a:noFill/>
                </a:ln>
                <a:solidFill>
                  <a:srgbClr val="374151"/>
                </a:solidFill>
                <a:effectLst/>
                <a:latin typeface="Söhne"/>
              </a:rPr>
              <a:t>Conflits</a:t>
            </a:r>
            <a:r>
              <a:rPr kumimoji="0" lang="en-US" altLang="en-US" sz="1400" b="1" i="0" u="none" strike="noStrike" cap="none" normalizeH="0" baseline="0" dirty="0">
                <a:ln>
                  <a:noFill/>
                </a:ln>
                <a:solidFill>
                  <a:srgbClr val="374151"/>
                </a:solidFill>
                <a:effectLst/>
                <a:latin typeface="Söhne"/>
              </a:rPr>
              <a:t> :</a:t>
            </a:r>
            <a:endParaRPr kumimoji="0" lang="en-US" altLang="en-US" sz="1400" b="0" i="0" u="none" strike="noStrike" cap="none" normalizeH="0" baseline="0" dirty="0">
              <a:ln>
                <a:noFill/>
              </a:ln>
              <a:solidFill>
                <a:srgbClr val="374151"/>
              </a:solidFill>
              <a:effectLst/>
              <a:latin typeface="Söhne"/>
            </a:endParaRPr>
          </a:p>
          <a:p>
            <a:pPr marL="800100" marR="0" lvl="1" indent="-342900" eaLnBrk="0" fontAlgn="base" hangingPunct="0">
              <a:lnSpc>
                <a:spcPct val="100000"/>
              </a:lnSpc>
              <a:spcBef>
                <a:spcPct val="0"/>
              </a:spcBef>
              <a:spcAft>
                <a:spcPct val="0"/>
              </a:spcAft>
              <a:buClrTx/>
              <a:buSzTx/>
              <a:buFont typeface="Arial" panose="020B0604020202020204" pitchFamily="34" charset="0"/>
              <a:buChar char="•"/>
              <a:tabLst/>
            </a:pPr>
            <a:r>
              <a:rPr lang="en-US" altLang="en-US" sz="1400" dirty="0" err="1">
                <a:solidFill>
                  <a:srgbClr val="374151"/>
                </a:solidFill>
                <a:latin typeface="Söhne"/>
              </a:rPr>
              <a:t>Créez</a:t>
            </a:r>
            <a:r>
              <a:rPr lang="en-US" altLang="en-US" sz="1400" dirty="0">
                <a:solidFill>
                  <a:srgbClr val="374151"/>
                </a:solidFill>
                <a:latin typeface="Söhne"/>
              </a:rPr>
              <a:t> un </a:t>
            </a:r>
            <a:r>
              <a:rPr lang="en-US" altLang="en-US" sz="1400" dirty="0" err="1">
                <a:solidFill>
                  <a:srgbClr val="374151"/>
                </a:solidFill>
                <a:latin typeface="Söhne"/>
              </a:rPr>
              <a:t>conflit</a:t>
            </a:r>
            <a:r>
              <a:rPr lang="en-US" altLang="en-US" sz="1400" dirty="0">
                <a:solidFill>
                  <a:srgbClr val="374151"/>
                </a:solidFill>
                <a:latin typeface="Söhne"/>
              </a:rPr>
              <a:t> </a:t>
            </a:r>
            <a:r>
              <a:rPr lang="en-US" altLang="en-US" sz="1400" dirty="0" err="1">
                <a:solidFill>
                  <a:srgbClr val="374151"/>
                </a:solidFill>
                <a:latin typeface="Söhne"/>
              </a:rPr>
              <a:t>en</a:t>
            </a:r>
            <a:r>
              <a:rPr lang="en-US" altLang="en-US" sz="1400" dirty="0">
                <a:solidFill>
                  <a:srgbClr val="374151"/>
                </a:solidFill>
                <a:latin typeface="Söhne"/>
              </a:rPr>
              <a:t> </a:t>
            </a:r>
            <a:r>
              <a:rPr lang="en-US" altLang="en-US" sz="1400" dirty="0" err="1">
                <a:solidFill>
                  <a:srgbClr val="374151"/>
                </a:solidFill>
                <a:latin typeface="Söhne"/>
              </a:rPr>
              <a:t>modifiant</a:t>
            </a:r>
            <a:r>
              <a:rPr lang="en-US" altLang="en-US" sz="1400" dirty="0">
                <a:solidFill>
                  <a:srgbClr val="374151"/>
                </a:solidFill>
                <a:latin typeface="Söhne"/>
              </a:rPr>
              <a:t> le </a:t>
            </a:r>
            <a:r>
              <a:rPr lang="en-US" altLang="en-US" sz="1400" dirty="0" err="1">
                <a:solidFill>
                  <a:srgbClr val="374151"/>
                </a:solidFill>
                <a:latin typeface="Söhne"/>
              </a:rPr>
              <a:t>même</a:t>
            </a:r>
            <a:r>
              <a:rPr lang="en-US" altLang="en-US" sz="1400" dirty="0">
                <a:solidFill>
                  <a:srgbClr val="374151"/>
                </a:solidFill>
                <a:latin typeface="Söhne"/>
              </a:rPr>
              <a:t> </a:t>
            </a:r>
            <a:r>
              <a:rPr lang="en-US" altLang="en-US" sz="1400" dirty="0" err="1">
                <a:solidFill>
                  <a:srgbClr val="374151"/>
                </a:solidFill>
                <a:latin typeface="Söhne"/>
              </a:rPr>
              <a:t>fichier</a:t>
            </a:r>
            <a:r>
              <a:rPr lang="en-US" altLang="en-US" sz="1400" dirty="0">
                <a:solidFill>
                  <a:srgbClr val="374151"/>
                </a:solidFill>
                <a:latin typeface="Söhne"/>
              </a:rPr>
              <a:t> dans deux branches.</a:t>
            </a:r>
          </a:p>
          <a:p>
            <a:pPr marL="800100" marR="0" lvl="1" indent="-342900" eaLnBrk="0" fontAlgn="base" hangingPunct="0">
              <a:lnSpc>
                <a:spcPct val="100000"/>
              </a:lnSpc>
              <a:spcBef>
                <a:spcPct val="0"/>
              </a:spcBef>
              <a:spcAft>
                <a:spcPct val="0"/>
              </a:spcAft>
              <a:buClrTx/>
              <a:buSzTx/>
              <a:buFont typeface="Arial" panose="020B0604020202020204" pitchFamily="34" charset="0"/>
              <a:buChar char="•"/>
              <a:tabLst/>
            </a:pPr>
            <a:r>
              <a:rPr lang="en-US" altLang="en-US" sz="1400" dirty="0" err="1">
                <a:solidFill>
                  <a:srgbClr val="374151"/>
                </a:solidFill>
                <a:latin typeface="Söhne"/>
              </a:rPr>
              <a:t>Résolvez</a:t>
            </a:r>
            <a:r>
              <a:rPr lang="en-US" altLang="en-US" sz="1400" dirty="0">
                <a:solidFill>
                  <a:srgbClr val="374151"/>
                </a:solidFill>
                <a:latin typeface="Söhne"/>
              </a:rPr>
              <a:t> le </a:t>
            </a:r>
            <a:r>
              <a:rPr lang="en-US" altLang="en-US" sz="1400" dirty="0" err="1">
                <a:solidFill>
                  <a:srgbClr val="374151"/>
                </a:solidFill>
                <a:latin typeface="Söhne"/>
              </a:rPr>
              <a:t>conflit</a:t>
            </a:r>
            <a:r>
              <a:rPr lang="en-US" altLang="en-US" sz="1400" dirty="0">
                <a:solidFill>
                  <a:srgbClr val="374151"/>
                </a:solidFill>
                <a:latin typeface="Söhne"/>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err="1">
                <a:ln>
                  <a:noFill/>
                </a:ln>
                <a:solidFill>
                  <a:srgbClr val="374151"/>
                </a:solidFill>
                <a:effectLst/>
                <a:latin typeface="Söhne"/>
              </a:rPr>
              <a:t>Historique</a:t>
            </a:r>
            <a:r>
              <a:rPr kumimoji="0" lang="en-US" altLang="en-US" sz="1400" b="1" i="0" u="none" strike="noStrike" cap="none" normalizeH="0" baseline="0" dirty="0">
                <a:ln>
                  <a:noFill/>
                </a:ln>
                <a:solidFill>
                  <a:srgbClr val="374151"/>
                </a:solidFill>
                <a:effectLst/>
                <a:latin typeface="Söhne"/>
              </a:rPr>
              <a:t> des Commits : </a:t>
            </a:r>
            <a:r>
              <a:rPr kumimoji="0" lang="en-US" altLang="en-US" sz="1400" b="0" i="0" u="none" strike="noStrike" cap="none" normalizeH="0" baseline="0" dirty="0" err="1">
                <a:ln>
                  <a:noFill/>
                </a:ln>
                <a:solidFill>
                  <a:srgbClr val="374151"/>
                </a:solidFill>
                <a:effectLst/>
                <a:latin typeface="Söhne"/>
              </a:rPr>
              <a:t>Utilisez</a:t>
            </a:r>
            <a:r>
              <a:rPr kumimoji="0" lang="en-US" altLang="en-US" sz="1400" b="0" i="0" u="none" strike="noStrike" cap="none" normalizeH="0" baseline="0" dirty="0">
                <a:ln>
                  <a:noFill/>
                </a:ln>
                <a:solidFill>
                  <a:srgbClr val="374151"/>
                </a:solidFill>
                <a:effectLst/>
                <a:latin typeface="Söhne"/>
              </a:rPr>
              <a:t> la </a:t>
            </a:r>
            <a:r>
              <a:rPr kumimoji="0" lang="en-US" altLang="en-US" sz="1400" b="0" i="0" u="none" strike="noStrike" cap="none" normalizeH="0" baseline="0" dirty="0" err="1">
                <a:ln>
                  <a:noFill/>
                </a:ln>
                <a:solidFill>
                  <a:srgbClr val="374151"/>
                </a:solidFill>
                <a:effectLst/>
                <a:latin typeface="Söhne"/>
              </a:rPr>
              <a:t>commande</a:t>
            </a:r>
            <a:r>
              <a:rPr kumimoji="0" lang="en-US" altLang="en-US" sz="1400" b="0" i="0" u="none" strike="noStrike" cap="none" normalizeH="0" baseline="0" dirty="0">
                <a:ln>
                  <a:noFill/>
                </a:ln>
                <a:solidFill>
                  <a:srgbClr val="374151"/>
                </a:solidFill>
                <a:effectLst/>
                <a:latin typeface="Söhne"/>
              </a:rPr>
              <a:t> </a:t>
            </a:r>
            <a:r>
              <a:rPr kumimoji="0" lang="en-US" altLang="en-US" sz="1400" b="1" i="0" u="none" strike="noStrike" cap="none" normalizeH="0" baseline="0" dirty="0">
                <a:ln>
                  <a:noFill/>
                </a:ln>
                <a:solidFill>
                  <a:srgbClr val="374151"/>
                </a:solidFill>
                <a:effectLst/>
                <a:latin typeface="Söhne Mono"/>
              </a:rPr>
              <a:t>git log</a:t>
            </a:r>
            <a:r>
              <a:rPr kumimoji="0" lang="en-US" altLang="en-US" sz="1400" b="0" i="0" u="none" strike="noStrike" cap="none" normalizeH="0" baseline="0" dirty="0">
                <a:ln>
                  <a:noFill/>
                </a:ln>
                <a:solidFill>
                  <a:srgbClr val="374151"/>
                </a:solidFill>
                <a:effectLst/>
                <a:latin typeface="Söhne"/>
              </a:rPr>
              <a:t> pour </a:t>
            </a:r>
            <a:r>
              <a:rPr kumimoji="0" lang="en-US" altLang="en-US" sz="1400" b="0" i="0" u="none" strike="noStrike" cap="none" normalizeH="0" baseline="0" dirty="0" err="1">
                <a:ln>
                  <a:noFill/>
                </a:ln>
                <a:solidFill>
                  <a:srgbClr val="374151"/>
                </a:solidFill>
                <a:effectLst/>
                <a:latin typeface="Söhne"/>
              </a:rPr>
              <a:t>afficher</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l'historique</a:t>
            </a:r>
            <a:r>
              <a:rPr kumimoji="0" lang="en-US" altLang="en-US" sz="1400" b="0" i="0" u="none" strike="noStrike" cap="none" normalizeH="0" baseline="0" dirty="0">
                <a:ln>
                  <a:noFill/>
                </a:ln>
                <a:solidFill>
                  <a:srgbClr val="374151"/>
                </a:solidFill>
                <a:effectLst/>
                <a:latin typeface="Söhne"/>
              </a:rPr>
              <a:t> des commits.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a:ln>
                  <a:noFill/>
                </a:ln>
                <a:solidFill>
                  <a:srgbClr val="374151"/>
                </a:solidFill>
                <a:effectLst/>
                <a:latin typeface="Söhne"/>
              </a:rPr>
              <a:t>Suppression de Branche : </a:t>
            </a:r>
            <a:r>
              <a:rPr kumimoji="0" lang="en-US" altLang="en-US" sz="1400" b="0" i="0" u="none" strike="noStrike" cap="none" normalizeH="0" baseline="0" dirty="0" err="1">
                <a:ln>
                  <a:noFill/>
                </a:ln>
                <a:solidFill>
                  <a:srgbClr val="374151"/>
                </a:solidFill>
                <a:effectLst/>
                <a:latin typeface="Söhne"/>
              </a:rPr>
              <a:t>Supprimez</a:t>
            </a:r>
            <a:r>
              <a:rPr kumimoji="0" lang="en-US" altLang="en-US" sz="1400" b="0" i="0" u="none" strike="noStrike" cap="none" normalizeH="0" baseline="0" dirty="0">
                <a:ln>
                  <a:noFill/>
                </a:ln>
                <a:solidFill>
                  <a:srgbClr val="374151"/>
                </a:solidFill>
                <a:effectLst/>
                <a:latin typeface="Söhne"/>
              </a:rPr>
              <a:t> la </a:t>
            </a:r>
            <a:r>
              <a:rPr kumimoji="0" lang="en-US" altLang="en-US" sz="1400" b="0" i="0" u="none" strike="noStrike" cap="none" normalizeH="0" baseline="0" dirty="0" err="1">
                <a:ln>
                  <a:noFill/>
                </a:ln>
                <a:solidFill>
                  <a:srgbClr val="374151"/>
                </a:solidFill>
                <a:effectLst/>
                <a:latin typeface="Söhne"/>
              </a:rPr>
              <a:t>branche</a:t>
            </a:r>
            <a:r>
              <a:rPr kumimoji="0" lang="en-US" altLang="en-US" sz="1400" b="0" i="0" u="none" strike="noStrike" cap="none" normalizeH="0" baseline="0" dirty="0">
                <a:ln>
                  <a:noFill/>
                </a:ln>
                <a:solidFill>
                  <a:srgbClr val="374151"/>
                </a:solidFill>
                <a:effectLst/>
                <a:latin typeface="Söhne"/>
              </a:rPr>
              <a:t> que </a:t>
            </a:r>
            <a:r>
              <a:rPr kumimoji="0" lang="en-US" altLang="en-US" sz="1400" b="0" i="0" u="none" strike="noStrike" cap="none" normalizeH="0" baseline="0" dirty="0" err="1">
                <a:ln>
                  <a:noFill/>
                </a:ln>
                <a:solidFill>
                  <a:srgbClr val="374151"/>
                </a:solidFill>
                <a:effectLst/>
                <a:latin typeface="Söhne"/>
              </a:rPr>
              <a:t>vous</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avez</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créée</a:t>
            </a:r>
            <a:r>
              <a:rPr kumimoji="0" lang="en-US" altLang="en-US" sz="1400" b="0" i="0" u="none" strike="noStrike" cap="none" normalizeH="0" baseline="0" dirty="0">
                <a:ln>
                  <a:noFill/>
                </a:ln>
                <a:solidFill>
                  <a:srgbClr val="374151"/>
                </a:solidFill>
                <a:effectLst/>
                <a:latin typeface="Söhne"/>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400" b="1" i="0" u="none" strike="noStrike" cap="none" normalizeH="0" baseline="0" dirty="0" err="1">
                <a:ln>
                  <a:noFill/>
                </a:ln>
                <a:solidFill>
                  <a:srgbClr val="374151"/>
                </a:solidFill>
                <a:effectLst/>
                <a:latin typeface="Söhne"/>
              </a:rPr>
              <a:t>Revenir</a:t>
            </a:r>
            <a:r>
              <a:rPr kumimoji="0" lang="en-US" altLang="en-US" sz="1400" b="1" i="0" u="none" strike="noStrike" cap="none" normalizeH="0" baseline="0" dirty="0">
                <a:ln>
                  <a:noFill/>
                </a:ln>
                <a:solidFill>
                  <a:srgbClr val="374151"/>
                </a:solidFill>
                <a:effectLst/>
                <a:latin typeface="Söhne"/>
              </a:rPr>
              <a:t> à </a:t>
            </a:r>
            <a:r>
              <a:rPr kumimoji="0" lang="en-US" altLang="en-US" sz="1400" b="1" i="0" u="none" strike="noStrike" cap="none" normalizeH="0" baseline="0" dirty="0" err="1">
                <a:ln>
                  <a:noFill/>
                </a:ln>
                <a:solidFill>
                  <a:srgbClr val="374151"/>
                </a:solidFill>
                <a:effectLst/>
                <a:latin typeface="Söhne"/>
              </a:rPr>
              <a:t>une</a:t>
            </a:r>
            <a:r>
              <a:rPr kumimoji="0" lang="en-US" altLang="en-US" sz="1400" b="1" i="0" u="none" strike="noStrike" cap="none" normalizeH="0" baseline="0" dirty="0">
                <a:ln>
                  <a:noFill/>
                </a:ln>
                <a:solidFill>
                  <a:srgbClr val="374151"/>
                </a:solidFill>
                <a:effectLst/>
                <a:latin typeface="Söhne"/>
              </a:rPr>
              <a:t> Version </a:t>
            </a:r>
            <a:r>
              <a:rPr kumimoji="0" lang="en-US" altLang="en-US" sz="1400" b="1" i="0" u="none" strike="noStrike" cap="none" normalizeH="0" baseline="0" dirty="0" err="1">
                <a:ln>
                  <a:noFill/>
                </a:ln>
                <a:solidFill>
                  <a:srgbClr val="374151"/>
                </a:solidFill>
                <a:effectLst/>
                <a:latin typeface="Söhne"/>
              </a:rPr>
              <a:t>Antérieure</a:t>
            </a:r>
            <a:r>
              <a:rPr kumimoji="0" lang="en-US" altLang="en-US" sz="1400" b="1" i="0" u="none" strike="noStrike" cap="none" normalizeH="0" baseline="0" dirty="0">
                <a:ln>
                  <a:noFill/>
                </a:ln>
                <a:solidFill>
                  <a:srgbClr val="374151"/>
                </a:solidFill>
                <a:effectLst/>
                <a:latin typeface="Söhne"/>
              </a:rPr>
              <a:t> : </a:t>
            </a:r>
            <a:r>
              <a:rPr kumimoji="0" lang="en-US" altLang="en-US" sz="1400" b="0" i="0" u="none" strike="noStrike" cap="none" normalizeH="0" baseline="0" dirty="0" err="1">
                <a:ln>
                  <a:noFill/>
                </a:ln>
                <a:solidFill>
                  <a:srgbClr val="374151"/>
                </a:solidFill>
                <a:effectLst/>
                <a:latin typeface="Söhne"/>
              </a:rPr>
              <a:t>Revenez</a:t>
            </a:r>
            <a:r>
              <a:rPr kumimoji="0" lang="en-US" altLang="en-US" sz="1400" b="0" i="0" u="none" strike="noStrike" cap="none" normalizeH="0" baseline="0" dirty="0">
                <a:ln>
                  <a:noFill/>
                </a:ln>
                <a:solidFill>
                  <a:srgbClr val="374151"/>
                </a:solidFill>
                <a:effectLst/>
                <a:latin typeface="Söhne"/>
              </a:rPr>
              <a:t> à </a:t>
            </a:r>
            <a:r>
              <a:rPr kumimoji="0" lang="en-US" altLang="en-US" sz="1400" b="0" i="0" u="none" strike="noStrike" cap="none" normalizeH="0" baseline="0" dirty="0" err="1">
                <a:ln>
                  <a:noFill/>
                </a:ln>
                <a:solidFill>
                  <a:srgbClr val="374151"/>
                </a:solidFill>
                <a:effectLst/>
                <a:latin typeface="Söhne"/>
              </a:rPr>
              <a:t>une</a:t>
            </a:r>
            <a:r>
              <a:rPr kumimoji="0" lang="en-US" altLang="en-US" sz="1400" b="0" i="0" u="none" strike="noStrike" cap="none" normalizeH="0" baseline="0" dirty="0">
                <a:ln>
                  <a:noFill/>
                </a:ln>
                <a:solidFill>
                  <a:srgbClr val="374151"/>
                </a:solidFill>
                <a:effectLst/>
                <a:latin typeface="Söhne"/>
              </a:rPr>
              <a:t> version </a:t>
            </a:r>
            <a:r>
              <a:rPr kumimoji="0" lang="en-US" altLang="en-US" sz="1400" b="0" i="0" u="none" strike="noStrike" cap="none" normalizeH="0" baseline="0" dirty="0" err="1">
                <a:ln>
                  <a:noFill/>
                </a:ln>
                <a:solidFill>
                  <a:srgbClr val="374151"/>
                </a:solidFill>
                <a:effectLst/>
                <a:latin typeface="Söhne"/>
              </a:rPr>
              <a:t>antérieure</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en</a:t>
            </a:r>
            <a:r>
              <a:rPr kumimoji="0" lang="en-US" altLang="en-US" sz="1400" b="0" i="0" u="none" strike="noStrike" cap="none" normalizeH="0" baseline="0" dirty="0">
                <a:ln>
                  <a:noFill/>
                </a:ln>
                <a:solidFill>
                  <a:srgbClr val="374151"/>
                </a:solidFill>
                <a:effectLst/>
                <a:latin typeface="Söhne"/>
              </a:rPr>
              <a:t> </a:t>
            </a:r>
            <a:r>
              <a:rPr kumimoji="0" lang="en-US" altLang="en-US" sz="1400" b="0" i="0" u="none" strike="noStrike" cap="none" normalizeH="0" baseline="0" dirty="0" err="1">
                <a:ln>
                  <a:noFill/>
                </a:ln>
                <a:solidFill>
                  <a:srgbClr val="374151"/>
                </a:solidFill>
                <a:effectLst/>
                <a:latin typeface="Söhne"/>
              </a:rPr>
              <a:t>utilisant</a:t>
            </a:r>
            <a:r>
              <a:rPr kumimoji="0" lang="en-US" altLang="en-US" sz="1400" b="0" i="0" u="none" strike="noStrike" cap="none" normalizeH="0" baseline="0" dirty="0">
                <a:ln>
                  <a:noFill/>
                </a:ln>
                <a:solidFill>
                  <a:srgbClr val="374151"/>
                </a:solidFill>
                <a:effectLst/>
                <a:latin typeface="Söhne"/>
              </a:rPr>
              <a:t> la </a:t>
            </a:r>
            <a:r>
              <a:rPr kumimoji="0" lang="en-US" altLang="en-US" sz="1400" b="0" i="0" u="none" strike="noStrike" cap="none" normalizeH="0" baseline="0" dirty="0" err="1">
                <a:ln>
                  <a:noFill/>
                </a:ln>
                <a:solidFill>
                  <a:srgbClr val="374151"/>
                </a:solidFill>
                <a:effectLst/>
                <a:latin typeface="Söhne"/>
              </a:rPr>
              <a:t>commande</a:t>
            </a:r>
            <a:r>
              <a:rPr kumimoji="0" lang="en-US" altLang="en-US" sz="1400" b="0" i="0" u="none" strike="noStrike" cap="none" normalizeH="0" baseline="0" dirty="0">
                <a:ln>
                  <a:noFill/>
                </a:ln>
                <a:solidFill>
                  <a:srgbClr val="374151"/>
                </a:solidFill>
                <a:effectLst/>
                <a:latin typeface="Söhne"/>
              </a:rPr>
              <a:t> </a:t>
            </a:r>
            <a:r>
              <a:rPr kumimoji="0" lang="en-US" altLang="en-US" sz="1400" b="1" i="0" u="none" strike="noStrike" cap="none" normalizeH="0" baseline="0" dirty="0">
                <a:ln>
                  <a:noFill/>
                </a:ln>
                <a:solidFill>
                  <a:srgbClr val="374151"/>
                </a:solidFill>
                <a:effectLst/>
                <a:latin typeface="Söhne Mono"/>
              </a:rPr>
              <a:t>git reset</a:t>
            </a:r>
            <a:r>
              <a:rPr kumimoji="0" lang="en-US" altLang="en-US" sz="1400" b="0" i="0" u="none" strike="noStrike" cap="none" normalizeH="0" baseline="0" dirty="0">
                <a:ln>
                  <a:noFill/>
                </a:ln>
                <a:solidFill>
                  <a:srgbClr val="374151"/>
                </a:solidFill>
                <a:effectLst/>
                <a:latin typeface="Söhne"/>
              </a:rPr>
              <a:t>.</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lang="en-US" altLang="en-US" sz="1400" b="1" dirty="0">
                <a:solidFill>
                  <a:srgbClr val="374151"/>
                </a:solidFill>
                <a:latin typeface="Söhne"/>
              </a:rPr>
              <a:t>Se connecter </a:t>
            </a:r>
            <a:r>
              <a:rPr kumimoji="0" lang="en-US" altLang="en-US" sz="1400" b="1" i="0" u="none" strike="noStrike" cap="none" normalizeH="0" baseline="0" dirty="0">
                <a:ln>
                  <a:noFill/>
                </a:ln>
                <a:solidFill>
                  <a:srgbClr val="374151"/>
                </a:solidFill>
                <a:effectLst/>
                <a:latin typeface="Söhne"/>
              </a:rPr>
              <a:t>à</a:t>
            </a:r>
            <a:r>
              <a:rPr lang="en-US" altLang="en-US" sz="1400" b="1" dirty="0">
                <a:solidFill>
                  <a:srgbClr val="374151"/>
                </a:solidFill>
                <a:latin typeface="Söhne"/>
              </a:rPr>
              <a:t> </a:t>
            </a:r>
            <a:r>
              <a:rPr lang="en-US" altLang="en-US" sz="1400" b="1" dirty="0" err="1">
                <a:solidFill>
                  <a:srgbClr val="374151"/>
                </a:solidFill>
                <a:latin typeface="Söhne"/>
              </a:rPr>
              <a:t>votre</a:t>
            </a:r>
            <a:r>
              <a:rPr lang="en-US" altLang="en-US" sz="1400" b="1" dirty="0">
                <a:solidFill>
                  <a:srgbClr val="374151"/>
                </a:solidFill>
                <a:latin typeface="Söhne"/>
              </a:rPr>
              <a:t> </a:t>
            </a:r>
            <a:r>
              <a:rPr lang="en-US" altLang="en-US" sz="1400" b="1" dirty="0" err="1">
                <a:solidFill>
                  <a:srgbClr val="374151"/>
                </a:solidFill>
                <a:latin typeface="Söhne"/>
              </a:rPr>
              <a:t>compte</a:t>
            </a:r>
            <a:r>
              <a:rPr lang="en-US" altLang="en-US" sz="1400" b="1" dirty="0">
                <a:solidFill>
                  <a:srgbClr val="374151"/>
                </a:solidFill>
                <a:latin typeface="Söhne"/>
              </a:rPr>
              <a:t> </a:t>
            </a:r>
            <a:r>
              <a:rPr lang="en-US" altLang="en-US" sz="1400" b="1" dirty="0" err="1">
                <a:solidFill>
                  <a:srgbClr val="374151"/>
                </a:solidFill>
                <a:latin typeface="Söhne"/>
              </a:rPr>
              <a:t>Github</a:t>
            </a:r>
            <a:r>
              <a:rPr lang="en-US" altLang="en-US" sz="1400" b="1" dirty="0">
                <a:solidFill>
                  <a:srgbClr val="374151"/>
                </a:solidFill>
                <a:latin typeface="Söhne"/>
              </a:rPr>
              <a:t> </a:t>
            </a:r>
            <a:r>
              <a:rPr lang="en-US" altLang="en-US" sz="1400" dirty="0">
                <a:solidFill>
                  <a:srgbClr val="374151"/>
                </a:solidFill>
                <a:latin typeface="Söhne"/>
              </a:rPr>
              <a:t>et </a:t>
            </a:r>
            <a:r>
              <a:rPr lang="en-US" altLang="en-US" sz="1400" dirty="0" err="1">
                <a:solidFill>
                  <a:srgbClr val="374151"/>
                </a:solidFill>
                <a:latin typeface="Söhne"/>
              </a:rPr>
              <a:t>synchronier</a:t>
            </a:r>
            <a:r>
              <a:rPr lang="en-US" altLang="en-US" sz="1400" dirty="0">
                <a:solidFill>
                  <a:srgbClr val="374151"/>
                </a:solidFill>
                <a:latin typeface="Söhne"/>
              </a:rPr>
              <a:t> </a:t>
            </a:r>
            <a:r>
              <a:rPr lang="en-US" altLang="en-US" sz="1400" dirty="0" err="1">
                <a:solidFill>
                  <a:srgbClr val="374151"/>
                </a:solidFill>
                <a:latin typeface="Söhne"/>
              </a:rPr>
              <a:t>votre</a:t>
            </a:r>
            <a:r>
              <a:rPr lang="en-US" altLang="en-US" sz="1400" dirty="0">
                <a:solidFill>
                  <a:srgbClr val="374151"/>
                </a:solidFill>
                <a:latin typeface="Söhne"/>
              </a:rPr>
              <a:t> repertoire avec </a:t>
            </a:r>
            <a:r>
              <a:rPr lang="en-US" altLang="en-US" sz="1400" dirty="0" err="1">
                <a:solidFill>
                  <a:srgbClr val="374151"/>
                </a:solidFill>
                <a:latin typeface="Söhne"/>
              </a:rPr>
              <a:t>Github</a:t>
            </a:r>
            <a:r>
              <a:rPr lang="en-US" altLang="en-US" sz="1400" dirty="0">
                <a:solidFill>
                  <a:srgbClr val="374151"/>
                </a:solidFill>
                <a:latin typeface="Söhne"/>
              </a:rPr>
              <a:t> </a:t>
            </a: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446224C9-B34A-7AF1-A3FA-AE49144C3F3E}"/>
              </a:ext>
            </a:extLst>
          </p:cNvPr>
          <p:cNvSpPr>
            <a:spLocks noGrp="1"/>
          </p:cNvSpPr>
          <p:nvPr>
            <p:ph type="title"/>
          </p:nvPr>
        </p:nvSpPr>
        <p:spPr>
          <a:xfrm>
            <a:off x="838200" y="365125"/>
            <a:ext cx="11353800" cy="1325563"/>
          </a:xfrm>
        </p:spPr>
        <p:txBody>
          <a:bodyPr>
            <a:normAutofit/>
          </a:bodyPr>
          <a:lstStyle/>
          <a:p>
            <a:r>
              <a:rPr lang="fr-CA" b="1" spc="150" dirty="0">
                <a:solidFill>
                  <a:srgbClr val="002060"/>
                </a:solidFill>
                <a:latin typeface="Agency FB" panose="020B0503020202020204" pitchFamily="34" charset="0"/>
              </a:rPr>
              <a:t>Outils de développement d’un système</a:t>
            </a:r>
            <a:br>
              <a:rPr lang="en-CA" b="1" spc="150" dirty="0">
                <a:solidFill>
                  <a:srgbClr val="002060"/>
                </a:solidFill>
                <a:latin typeface="Agency FB" panose="020B0503020202020204" pitchFamily="34" charset="0"/>
              </a:rPr>
            </a:br>
            <a:r>
              <a:rPr lang="fr-CA" sz="3600" b="1" spc="150" dirty="0">
                <a:solidFill>
                  <a:srgbClr val="002060"/>
                </a:solidFill>
                <a:latin typeface="Arial" panose="020B0604020202020204" pitchFamily="34" charset="0"/>
                <a:cs typeface="Arial" panose="020B0604020202020204" pitchFamily="34" charset="0"/>
              </a:rPr>
              <a:t>Git : Premiers pas – Exercice d’application  </a:t>
            </a:r>
            <a:endParaRPr lang="en-CA" sz="3600" b="1" spc="150" dirty="0">
              <a:solidFill>
                <a:srgbClr val="002060"/>
              </a:solidFill>
              <a:latin typeface="Agency FB" panose="020B0503020202020204" pitchFamily="34" charset="0"/>
            </a:endParaRPr>
          </a:p>
        </p:txBody>
      </p:sp>
    </p:spTree>
    <p:extLst>
      <p:ext uri="{BB962C8B-B14F-4D97-AF65-F5344CB8AC3E}">
        <p14:creationId xmlns:p14="http://schemas.microsoft.com/office/powerpoint/2010/main" val="334596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68FC8D-1AC7-495C-B8A1-0AC4A01B1AC3}"/>
              </a:ext>
            </a:extLst>
          </p:cNvPr>
          <p:cNvSpPr>
            <a:spLocks noGrp="1"/>
          </p:cNvSpPr>
          <p:nvPr>
            <p:ph type="title"/>
          </p:nvPr>
        </p:nvSpPr>
        <p:spPr>
          <a:xfrm>
            <a:off x="838200" y="365125"/>
            <a:ext cx="10998200" cy="1325563"/>
          </a:xfrm>
        </p:spPr>
        <p:txBody>
          <a:bodyPr>
            <a:normAutofit/>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projet</a:t>
            </a:r>
            <a:br>
              <a:rPr lang="en-CA"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Facteurs clés de succès d’un projet informatique </a:t>
            </a:r>
            <a:endParaRPr lang="en-CA" dirty="0"/>
          </a:p>
        </p:txBody>
      </p:sp>
      <p:sp>
        <p:nvSpPr>
          <p:cNvPr id="3" name="Espace réservé du numéro de diapositive 2">
            <a:extLst>
              <a:ext uri="{FF2B5EF4-FFF2-40B4-BE49-F238E27FC236}">
                <a16:creationId xmlns:a16="http://schemas.microsoft.com/office/drawing/2014/main" id="{0F8D8ABA-F4F9-4C59-A57B-80E7CD771AEC}"/>
              </a:ext>
            </a:extLst>
          </p:cNvPr>
          <p:cNvSpPr>
            <a:spLocks noGrp="1"/>
          </p:cNvSpPr>
          <p:nvPr>
            <p:ph type="sldNum" sz="quarter" idx="12"/>
          </p:nvPr>
        </p:nvSpPr>
        <p:spPr/>
        <p:txBody>
          <a:bodyPr/>
          <a:lstStyle/>
          <a:p>
            <a:fld id="{2A36D1C2-E2EA-4BC6-8911-429A8CF6BF49}" type="slidenum">
              <a:rPr lang="fr-CA" smtClean="0"/>
              <a:t>19</a:t>
            </a:fld>
            <a:endParaRPr lang="fr-CA"/>
          </a:p>
        </p:txBody>
      </p:sp>
      <p:sp>
        <p:nvSpPr>
          <p:cNvPr id="9" name="Flèche : pentagone 8">
            <a:extLst>
              <a:ext uri="{FF2B5EF4-FFF2-40B4-BE49-F238E27FC236}">
                <a16:creationId xmlns:a16="http://schemas.microsoft.com/office/drawing/2014/main" id="{A1F9232D-1948-4395-BC48-73063549CFD2}"/>
              </a:ext>
            </a:extLst>
          </p:cNvPr>
          <p:cNvSpPr/>
          <p:nvPr/>
        </p:nvSpPr>
        <p:spPr>
          <a:xfrm>
            <a:off x="712270" y="2251710"/>
            <a:ext cx="6247330" cy="4012565"/>
          </a:xfrm>
          <a:prstGeom prst="homePlate">
            <a:avLst>
              <a:gd name="adj" fmla="val 1211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2000" b="1" dirty="0">
                <a:solidFill>
                  <a:schemeClr val="tx1"/>
                </a:solidFill>
              </a:rPr>
              <a:t>Résultat</a:t>
            </a:r>
            <a:r>
              <a:rPr lang="en-CA" sz="2000" b="1" dirty="0">
                <a:solidFill>
                  <a:schemeClr val="tx1"/>
                </a:solidFill>
              </a:rPr>
              <a:t> </a:t>
            </a:r>
            <a:r>
              <a:rPr lang="fr-CA" sz="2000" b="1" dirty="0">
                <a:solidFill>
                  <a:schemeClr val="tx1"/>
                </a:solidFill>
              </a:rPr>
              <a:t>d’ étude</a:t>
            </a:r>
            <a:r>
              <a:rPr lang="en-CA" sz="2000" b="1" dirty="0">
                <a:solidFill>
                  <a:schemeClr val="tx1"/>
                </a:solidFill>
              </a:rPr>
              <a:t> </a:t>
            </a:r>
            <a:r>
              <a:rPr lang="en-US" sz="2000" b="1" dirty="0">
                <a:solidFill>
                  <a:schemeClr val="tx1"/>
                </a:solidFill>
              </a:rPr>
              <a:t>de </a:t>
            </a:r>
            <a:r>
              <a:rPr lang="en-US" sz="2000" b="1" dirty="0">
                <a:solidFill>
                  <a:schemeClr val="tx1"/>
                </a:solidFill>
                <a:hlinkClick r:id="rId3">
                  <a:extLst>
                    <a:ext uri="{A12FA001-AC4F-418D-AE19-62706E023703}">
                      <ahyp:hlinkClr xmlns:ahyp="http://schemas.microsoft.com/office/drawing/2018/hyperlinkcolor" val="tx"/>
                    </a:ext>
                  </a:extLst>
                </a:hlinkClick>
              </a:rPr>
              <a:t>Standish Group</a:t>
            </a:r>
            <a:r>
              <a:rPr lang="en-US" sz="2000" b="1" dirty="0">
                <a:solidFill>
                  <a:schemeClr val="tx1"/>
                </a:solidFill>
              </a:rPr>
              <a:t> « Standish Group Chaos Report </a:t>
            </a:r>
            <a:r>
              <a:rPr lang="en-US" sz="2000" b="0" i="1" dirty="0">
                <a:solidFill>
                  <a:srgbClr val="000000"/>
                </a:solidFill>
                <a:effectLst/>
                <a:latin typeface="Roboto" panose="02000000000000000000" pitchFamily="2" charset="0"/>
              </a:rPr>
              <a:t>»</a:t>
            </a:r>
            <a:endParaRPr lang="en-CA" sz="2000" b="1" dirty="0">
              <a:solidFill>
                <a:schemeClr val="tx1"/>
              </a:solidFill>
            </a:endParaRPr>
          </a:p>
        </p:txBody>
      </p:sp>
      <p:sp>
        <p:nvSpPr>
          <p:cNvPr id="10" name="Flèche : pentagone 9">
            <a:extLst>
              <a:ext uri="{FF2B5EF4-FFF2-40B4-BE49-F238E27FC236}">
                <a16:creationId xmlns:a16="http://schemas.microsoft.com/office/drawing/2014/main" id="{567C6932-FC16-43F2-9B7F-1A612B4ABA0D}"/>
              </a:ext>
            </a:extLst>
          </p:cNvPr>
          <p:cNvSpPr/>
          <p:nvPr/>
        </p:nvSpPr>
        <p:spPr>
          <a:xfrm>
            <a:off x="6959599" y="2251709"/>
            <a:ext cx="4247515" cy="4012565"/>
          </a:xfrm>
          <a:prstGeom prst="homePlate">
            <a:avLst>
              <a:gd name="adj" fmla="val 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fr-CA" sz="2000" b="1" dirty="0">
                <a:solidFill>
                  <a:schemeClr val="tx1"/>
                </a:solidFill>
              </a:rPr>
              <a:t>Principaux facteurs d’</a:t>
            </a:r>
            <a:r>
              <a:rPr lang="fr-FR" sz="2000" b="1" dirty="0">
                <a:solidFill>
                  <a:schemeClr val="tx1"/>
                </a:solidFill>
              </a:rPr>
              <a:t> é</a:t>
            </a:r>
            <a:r>
              <a:rPr lang="fr-CA" sz="2000" b="1" dirty="0" err="1">
                <a:solidFill>
                  <a:schemeClr val="tx1"/>
                </a:solidFill>
              </a:rPr>
              <a:t>chec</a:t>
            </a:r>
            <a:r>
              <a:rPr lang="fr-CA" sz="2000" b="1" dirty="0">
                <a:solidFill>
                  <a:schemeClr val="tx1"/>
                </a:solidFill>
              </a:rPr>
              <a:t> </a:t>
            </a:r>
          </a:p>
          <a:p>
            <a:endParaRPr lang="fr-CA" sz="2000" b="1" dirty="0">
              <a:solidFill>
                <a:schemeClr val="tx1"/>
              </a:solidFill>
            </a:endParaRPr>
          </a:p>
          <a:p>
            <a:pPr marL="342900" lvl="0" indent="-342900">
              <a:lnSpc>
                <a:spcPct val="107000"/>
              </a:lnSpc>
              <a:buFont typeface="Symbol" panose="05050102010706020507" pitchFamily="18" charset="2"/>
              <a:buChar char=""/>
            </a:pPr>
            <a:r>
              <a:rPr lang="fr-FR" sz="2000" dirty="0">
                <a:solidFill>
                  <a:prstClr val="black"/>
                </a:solidFill>
                <a:highlight>
                  <a:srgbClr val="C0C0C0"/>
                </a:highlight>
                <a:latin typeface="Calibri" panose="020F0502020204030204"/>
              </a:rPr>
              <a:t>Spécifications du système incomplètes où changeantes</a:t>
            </a:r>
          </a:p>
          <a:p>
            <a:pPr marL="342900" indent="-342900">
              <a:lnSpc>
                <a:spcPct val="107000"/>
              </a:lnSpc>
              <a:buFont typeface="Symbol" panose="05050102010706020507" pitchFamily="18" charset="2"/>
              <a:buChar char=""/>
            </a:pPr>
            <a:r>
              <a:rPr lang="fr-FR" sz="2000" dirty="0">
                <a:solidFill>
                  <a:prstClr val="black"/>
                </a:solidFill>
                <a:highlight>
                  <a:srgbClr val="C0C0C0"/>
                </a:highlight>
                <a:latin typeface="Calibri" panose="020F0502020204030204"/>
              </a:rPr>
              <a:t>objectifs vagues</a:t>
            </a:r>
            <a:endParaRPr lang="en-CA" sz="2000" dirty="0">
              <a:solidFill>
                <a:prstClr val="black"/>
              </a:solidFill>
              <a:highlight>
                <a:srgbClr val="C0C0C0"/>
              </a:highlight>
              <a:latin typeface="Calibri" panose="020F0502020204030204"/>
            </a:endParaRPr>
          </a:p>
          <a:p>
            <a:pPr marL="342900" lvl="0" indent="-342900">
              <a:lnSpc>
                <a:spcPct val="107000"/>
              </a:lnSpc>
              <a:buFont typeface="Symbol" panose="05050102010706020507" pitchFamily="18" charset="2"/>
              <a:buChar char=""/>
            </a:pPr>
            <a:r>
              <a:rPr lang="fr-FR" sz="2000" dirty="0">
                <a:solidFill>
                  <a:prstClr val="black"/>
                </a:solidFill>
                <a:highlight>
                  <a:srgbClr val="C0C0C0"/>
                </a:highlight>
                <a:latin typeface="Calibri" panose="020F0502020204030204"/>
              </a:rPr>
              <a:t>faible implication des utilisateurs</a:t>
            </a:r>
            <a:endParaRPr lang="en-CA" sz="2000" dirty="0">
              <a:solidFill>
                <a:prstClr val="black"/>
              </a:solidFill>
              <a:highlight>
                <a:srgbClr val="C0C0C0"/>
              </a:highlight>
              <a:latin typeface="Calibri" panose="020F0502020204030204"/>
            </a:endParaRPr>
          </a:p>
          <a:p>
            <a:pPr marL="342900" lvl="0" indent="-342900">
              <a:lnSpc>
                <a:spcPct val="107000"/>
              </a:lnSpc>
              <a:buFont typeface="Symbol" panose="05050102010706020507" pitchFamily="18" charset="2"/>
              <a:buChar char=""/>
            </a:pPr>
            <a:r>
              <a:rPr lang="fr-FR" sz="2000" dirty="0">
                <a:solidFill>
                  <a:prstClr val="black"/>
                </a:solidFill>
                <a:latin typeface="Calibri" panose="020F0502020204030204"/>
              </a:rPr>
              <a:t>manque de soutien des dirigeants de l'entreprise</a:t>
            </a:r>
            <a:endParaRPr lang="en-CA" sz="2000" dirty="0">
              <a:solidFill>
                <a:prstClr val="black"/>
              </a:solidFill>
              <a:latin typeface="Calibri" panose="020F0502020204030204"/>
            </a:endParaRPr>
          </a:p>
          <a:p>
            <a:pPr marL="342900" lvl="0" indent="-342900">
              <a:lnSpc>
                <a:spcPct val="107000"/>
              </a:lnSpc>
              <a:buFont typeface="Symbol" panose="05050102010706020507" pitchFamily="18" charset="2"/>
              <a:buChar char=""/>
            </a:pPr>
            <a:r>
              <a:rPr lang="fr-FR" sz="2000" dirty="0">
                <a:solidFill>
                  <a:prstClr val="black"/>
                </a:solidFill>
                <a:latin typeface="Calibri" panose="020F0502020204030204"/>
              </a:rPr>
              <a:t>absence de soutien technique</a:t>
            </a:r>
            <a:endParaRPr lang="en-CA" sz="2000" dirty="0">
              <a:solidFill>
                <a:prstClr val="black"/>
              </a:solidFill>
              <a:latin typeface="Calibri" panose="020F0502020204030204"/>
            </a:endParaRPr>
          </a:p>
          <a:p>
            <a:pPr marL="342900" lvl="0" indent="-342900">
              <a:lnSpc>
                <a:spcPct val="107000"/>
              </a:lnSpc>
              <a:buFont typeface="Symbol" panose="05050102010706020507" pitchFamily="18" charset="2"/>
              <a:buChar char=""/>
            </a:pPr>
            <a:r>
              <a:rPr lang="fr-FR" sz="2000" dirty="0">
                <a:solidFill>
                  <a:prstClr val="black"/>
                </a:solidFill>
                <a:latin typeface="Calibri" panose="020F0502020204030204"/>
              </a:rPr>
              <a:t>mauvaise planification du projet</a:t>
            </a:r>
            <a:endParaRPr lang="en-CA" sz="2000" dirty="0">
              <a:solidFill>
                <a:prstClr val="black"/>
              </a:solidFill>
              <a:latin typeface="Calibri" panose="020F0502020204030204"/>
            </a:endParaRPr>
          </a:p>
          <a:p>
            <a:pPr marL="342900" lvl="0" indent="-342900">
              <a:lnSpc>
                <a:spcPct val="107000"/>
              </a:lnSpc>
              <a:spcAft>
                <a:spcPts val="800"/>
              </a:spcAft>
              <a:buFont typeface="Symbol" panose="05050102010706020507" pitchFamily="18" charset="2"/>
              <a:buChar char=""/>
            </a:pPr>
            <a:r>
              <a:rPr lang="fr-FR" sz="2000" dirty="0">
                <a:solidFill>
                  <a:prstClr val="black"/>
                </a:solidFill>
                <a:latin typeface="Calibri" panose="020F0502020204030204"/>
              </a:rPr>
              <a:t>manque de ressources essentielles</a:t>
            </a:r>
            <a:endParaRPr lang="en-CA" sz="2000" dirty="0">
              <a:solidFill>
                <a:prstClr val="black"/>
              </a:solidFill>
              <a:latin typeface="Calibri" panose="020F0502020204030204"/>
            </a:endParaRPr>
          </a:p>
        </p:txBody>
      </p:sp>
      <p:sp>
        <p:nvSpPr>
          <p:cNvPr id="11" name="ZoneTexte 10">
            <a:extLst>
              <a:ext uri="{FF2B5EF4-FFF2-40B4-BE49-F238E27FC236}">
                <a16:creationId xmlns:a16="http://schemas.microsoft.com/office/drawing/2014/main" id="{C8C10B79-B9AA-46FB-9FC3-CB4E1978B463}"/>
              </a:ext>
            </a:extLst>
          </p:cNvPr>
          <p:cNvSpPr txBox="1"/>
          <p:nvPr/>
        </p:nvSpPr>
        <p:spPr>
          <a:xfrm>
            <a:off x="693825" y="4568553"/>
            <a:ext cx="5988049" cy="1695721"/>
          </a:xfrm>
          <a:prstGeom prst="rect">
            <a:avLst/>
          </a:prstGeom>
          <a:noFill/>
        </p:spPr>
        <p:txBody>
          <a:bodyPr wrap="square">
            <a:spAutoFit/>
          </a:bodyPr>
          <a:lstStyle/>
          <a:p>
            <a:pPr marL="177800" indent="-177800">
              <a:lnSpc>
                <a:spcPct val="107000"/>
              </a:lnSpc>
              <a:buFont typeface="Symbol" panose="05050102010706020507" pitchFamily="18" charset="2"/>
              <a:buChar char=""/>
            </a:pPr>
            <a:r>
              <a:rPr lang="fr-FR" sz="1400" dirty="0">
                <a:solidFill>
                  <a:prstClr val="black"/>
                </a:solidFill>
                <a:latin typeface="Calibri" panose="020F0502020204030204"/>
              </a:rPr>
              <a:t>Projet réussi : le projet a été achevé dans les temps et dans l’enveloppe budgétaire initialement prévue, et le logiciel comporte les fonctionnalités demandées.</a:t>
            </a:r>
          </a:p>
          <a:p>
            <a:pPr marL="177800" indent="-177800">
              <a:lnSpc>
                <a:spcPct val="107000"/>
              </a:lnSpc>
              <a:buFont typeface="Symbol" panose="05050102010706020507" pitchFamily="18" charset="2"/>
              <a:buChar char=""/>
            </a:pPr>
            <a:r>
              <a:rPr lang="fr-FR" sz="1400" dirty="0">
                <a:solidFill>
                  <a:prstClr val="black"/>
                </a:solidFill>
                <a:latin typeface="Calibri" panose="020F0502020204030204"/>
              </a:rPr>
              <a:t>Projet en difficulté : le projet a été achevé et est opérationnel. Néanmoins, il a dépassé les coûts et les délais initialement prévus, et propose moins de fonctionnalités que ce qui avait été demandé initialement.</a:t>
            </a:r>
          </a:p>
          <a:p>
            <a:pPr marL="177800" indent="-177800">
              <a:lnSpc>
                <a:spcPct val="107000"/>
              </a:lnSpc>
              <a:buFont typeface="Symbol" panose="05050102010706020507" pitchFamily="18" charset="2"/>
              <a:buChar char=""/>
            </a:pPr>
            <a:r>
              <a:rPr lang="fr-FR" sz="1400" dirty="0">
                <a:solidFill>
                  <a:prstClr val="black"/>
                </a:solidFill>
                <a:latin typeface="Calibri" panose="020F0502020204030204"/>
              </a:rPr>
              <a:t>Echec du projet : le projet a été arrêté pendant son cycle de développement.</a:t>
            </a:r>
          </a:p>
        </p:txBody>
      </p:sp>
      <p:graphicFrame>
        <p:nvGraphicFramePr>
          <p:cNvPr id="12" name="Graphique 11">
            <a:extLst>
              <a:ext uri="{FF2B5EF4-FFF2-40B4-BE49-F238E27FC236}">
                <a16:creationId xmlns:a16="http://schemas.microsoft.com/office/drawing/2014/main" id="{D5CEA2E3-74C0-4BAB-B6DA-FB5BD9F4C360}"/>
              </a:ext>
            </a:extLst>
          </p:cNvPr>
          <p:cNvGraphicFramePr/>
          <p:nvPr/>
        </p:nvGraphicFramePr>
        <p:xfrm>
          <a:off x="1453446" y="2646215"/>
          <a:ext cx="3262933" cy="228184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99305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2</a:t>
            </a:fld>
            <a:endParaRPr lang="fr-CA" sz="1400" b="1" dirty="0">
              <a:solidFill>
                <a:srgbClr val="002060"/>
              </a:solidFill>
            </a:endParaRPr>
          </a:p>
        </p:txBody>
      </p:sp>
      <p:sp>
        <p:nvSpPr>
          <p:cNvPr id="4" name="ZoneTexte 3">
            <a:extLst>
              <a:ext uri="{FF2B5EF4-FFF2-40B4-BE49-F238E27FC236}">
                <a16:creationId xmlns:a16="http://schemas.microsoft.com/office/drawing/2014/main" id="{B603CAB2-370D-4A52-88B1-AF6C9AD7AE63}"/>
              </a:ext>
            </a:extLst>
          </p:cNvPr>
          <p:cNvSpPr txBox="1"/>
          <p:nvPr/>
        </p:nvSpPr>
        <p:spPr>
          <a:xfrm>
            <a:off x="2852842" y="1482834"/>
            <a:ext cx="6281530" cy="584775"/>
          </a:xfrm>
          <a:prstGeom prst="rect">
            <a:avLst/>
          </a:prstGeom>
          <a:noFill/>
        </p:spPr>
        <p:txBody>
          <a:bodyPr wrap="square" rtlCol="0">
            <a:spAutoFit/>
          </a:bodyPr>
          <a:lstStyle/>
          <a:p>
            <a:pPr algn="ctr"/>
            <a:r>
              <a:rPr lang="fr-CA" sz="3200" b="1" dirty="0">
                <a:solidFill>
                  <a:srgbClr val="002060"/>
                </a:solidFill>
                <a:latin typeface="Arial Black" panose="020B0A04020102020204" pitchFamily="34" charset="0"/>
              </a:rPr>
              <a:t>PLAN DU COURS </a:t>
            </a:r>
          </a:p>
        </p:txBody>
      </p:sp>
      <p:sp>
        <p:nvSpPr>
          <p:cNvPr id="7" name="ZoneTexte 6">
            <a:extLst>
              <a:ext uri="{FF2B5EF4-FFF2-40B4-BE49-F238E27FC236}">
                <a16:creationId xmlns:a16="http://schemas.microsoft.com/office/drawing/2014/main" id="{C7F06E50-6DCC-4CFE-BED9-260F06E660AC}"/>
              </a:ext>
            </a:extLst>
          </p:cNvPr>
          <p:cNvSpPr txBox="1"/>
          <p:nvPr/>
        </p:nvSpPr>
        <p:spPr>
          <a:xfrm>
            <a:off x="1295400" y="2122464"/>
            <a:ext cx="9307285" cy="2970685"/>
          </a:xfrm>
          <a:prstGeom prst="rect">
            <a:avLst/>
          </a:prstGeom>
          <a:noFill/>
        </p:spPr>
        <p:txBody>
          <a:bodyPr wrap="square" rtlCol="0">
            <a:spAutoFit/>
          </a:bodyPr>
          <a:lstStyle/>
          <a:p>
            <a:pPr algn="just">
              <a:lnSpc>
                <a:spcPct val="150000"/>
              </a:lnSpc>
            </a:pPr>
            <a:r>
              <a:rPr lang="fr-CA" sz="3200" b="1" spc="150" dirty="0">
                <a:solidFill>
                  <a:srgbClr val="002060"/>
                </a:solidFill>
              </a:rPr>
              <a:t>Partie 1 : Cycle de développement d’un logiciel </a:t>
            </a:r>
          </a:p>
          <a:p>
            <a:pPr algn="just">
              <a:lnSpc>
                <a:spcPct val="150000"/>
              </a:lnSpc>
            </a:pPr>
            <a:r>
              <a:rPr lang="fr-CA" sz="3200" b="1" spc="150" dirty="0">
                <a:solidFill>
                  <a:srgbClr val="002060"/>
                </a:solidFill>
              </a:rPr>
              <a:t>Partie 2 : </a:t>
            </a:r>
            <a:r>
              <a:rPr lang="fr-FR" sz="3200" b="1" spc="150" dirty="0">
                <a:solidFill>
                  <a:srgbClr val="002060"/>
                </a:solidFill>
              </a:rPr>
              <a:t>Langage de modélisation unifié</a:t>
            </a:r>
          </a:p>
          <a:p>
            <a:pPr algn="just">
              <a:lnSpc>
                <a:spcPct val="150000"/>
              </a:lnSpc>
            </a:pPr>
            <a:r>
              <a:rPr lang="fr-CA" sz="3200" b="1" spc="150" dirty="0">
                <a:solidFill>
                  <a:srgbClr val="002060"/>
                </a:solidFill>
              </a:rPr>
              <a:t>Partie 3 : Approches Agiles </a:t>
            </a:r>
          </a:p>
          <a:p>
            <a:pPr algn="just">
              <a:lnSpc>
                <a:spcPct val="150000"/>
              </a:lnSpc>
            </a:pPr>
            <a:r>
              <a:rPr lang="fr-CA" sz="3200" b="1" spc="150" dirty="0">
                <a:solidFill>
                  <a:srgbClr val="002060"/>
                </a:solidFill>
              </a:rPr>
              <a:t>Partie 4 : Étude de cas – Évaluation sommative </a:t>
            </a:r>
          </a:p>
        </p:txBody>
      </p:sp>
    </p:spTree>
    <p:extLst>
      <p:ext uri="{BB962C8B-B14F-4D97-AF65-F5344CB8AC3E}">
        <p14:creationId xmlns:p14="http://schemas.microsoft.com/office/powerpoint/2010/main" val="1976038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D392-C449-4ADD-8C9C-754B9DD38280}"/>
              </a:ext>
            </a:extLst>
          </p:cNvPr>
          <p:cNvSpPr>
            <a:spLocks noGrp="1"/>
          </p:cNvSpPr>
          <p:nvPr>
            <p:ph type="title"/>
          </p:nvPr>
        </p:nvSpPr>
        <p:spPr/>
        <p:txBody>
          <a:bodyPr/>
          <a:lstStyle/>
          <a:p>
            <a:r>
              <a:rPr lang="en-CA" b="1" spc="150" dirty="0">
                <a:solidFill>
                  <a:srgbClr val="002060"/>
                </a:solidFill>
                <a:latin typeface="Agency FB" panose="020B0503020202020204" pitchFamily="34" charset="0"/>
              </a:rPr>
              <a:t>Cycle de vie d’un </a:t>
            </a:r>
            <a:r>
              <a:rPr lang="en-CA" b="1" spc="150" dirty="0" err="1">
                <a:solidFill>
                  <a:srgbClr val="002060"/>
                </a:solidFill>
                <a:latin typeface="Agency FB" panose="020B0503020202020204" pitchFamily="34" charset="0"/>
              </a:rPr>
              <a:t>produit</a:t>
            </a:r>
            <a:endParaRPr lang="en-CA" b="1" spc="150" dirty="0">
              <a:solidFill>
                <a:srgbClr val="002060"/>
              </a:solidFill>
              <a:latin typeface="Agency FB" panose="020B0503020202020204" pitchFamily="34" charset="0"/>
            </a:endParaRPr>
          </a:p>
        </p:txBody>
      </p:sp>
      <p:sp>
        <p:nvSpPr>
          <p:cNvPr id="3" name="Slide Number Placeholder 2">
            <a:extLst>
              <a:ext uri="{FF2B5EF4-FFF2-40B4-BE49-F238E27FC236}">
                <a16:creationId xmlns:a16="http://schemas.microsoft.com/office/drawing/2014/main" id="{CE473095-29DE-43DF-8369-4131C9AF362D}"/>
              </a:ext>
            </a:extLst>
          </p:cNvPr>
          <p:cNvSpPr>
            <a:spLocks noGrp="1"/>
          </p:cNvSpPr>
          <p:nvPr>
            <p:ph type="sldNum" sz="quarter" idx="12"/>
          </p:nvPr>
        </p:nvSpPr>
        <p:spPr/>
        <p:txBody>
          <a:bodyPr/>
          <a:lstStyle/>
          <a:p>
            <a:fld id="{2A36D1C2-E2EA-4BC6-8911-429A8CF6BF49}" type="slidenum">
              <a:rPr lang="fr-CA" smtClean="0"/>
              <a:t>20</a:t>
            </a:fld>
            <a:endParaRPr lang="fr-CA"/>
          </a:p>
        </p:txBody>
      </p:sp>
      <p:grpSp>
        <p:nvGrpSpPr>
          <p:cNvPr id="53" name="Group 52">
            <a:extLst>
              <a:ext uri="{FF2B5EF4-FFF2-40B4-BE49-F238E27FC236}">
                <a16:creationId xmlns:a16="http://schemas.microsoft.com/office/drawing/2014/main" id="{B4953240-472D-4413-B391-84C89F947154}"/>
              </a:ext>
            </a:extLst>
          </p:cNvPr>
          <p:cNvGrpSpPr/>
          <p:nvPr/>
        </p:nvGrpSpPr>
        <p:grpSpPr>
          <a:xfrm>
            <a:off x="5988050" y="2562726"/>
            <a:ext cx="6089892" cy="3793624"/>
            <a:chOff x="3118106" y="2130551"/>
            <a:chExt cx="6729982" cy="3881846"/>
          </a:xfrm>
        </p:grpSpPr>
        <p:cxnSp>
          <p:nvCxnSpPr>
            <p:cNvPr id="8" name="Straight Connector 7">
              <a:extLst>
                <a:ext uri="{FF2B5EF4-FFF2-40B4-BE49-F238E27FC236}">
                  <a16:creationId xmlns:a16="http://schemas.microsoft.com/office/drawing/2014/main" id="{9FC256C0-712F-4503-91B2-C951C18FE5F4}"/>
                </a:ext>
              </a:extLst>
            </p:cNvPr>
            <p:cNvCxnSpPr>
              <a:cxnSpLocks/>
            </p:cNvCxnSpPr>
            <p:nvPr/>
          </p:nvCxnSpPr>
          <p:spPr>
            <a:xfrm>
              <a:off x="5141633" y="2342099"/>
              <a:ext cx="0" cy="32040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314234B-14B2-4308-BE9B-3AEF45DB1945}"/>
                </a:ext>
              </a:extLst>
            </p:cNvPr>
            <p:cNvCxnSpPr>
              <a:cxnSpLocks/>
            </p:cNvCxnSpPr>
            <p:nvPr/>
          </p:nvCxnSpPr>
          <p:spPr>
            <a:xfrm>
              <a:off x="3590036" y="5240651"/>
              <a:ext cx="6258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86A3FA2-FEBE-4EFA-A343-E2D72C0963D8}"/>
                </a:ext>
              </a:extLst>
            </p:cNvPr>
            <p:cNvCxnSpPr>
              <a:cxnSpLocks/>
            </p:cNvCxnSpPr>
            <p:nvPr/>
          </p:nvCxnSpPr>
          <p:spPr>
            <a:xfrm flipV="1">
              <a:off x="3590036" y="2130551"/>
              <a:ext cx="0" cy="3096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13" name="Ink 12">
                  <a:extLst>
                    <a:ext uri="{FF2B5EF4-FFF2-40B4-BE49-F238E27FC236}">
                      <a16:creationId xmlns:a16="http://schemas.microsoft.com/office/drawing/2014/main" id="{FDA8BF0B-43C2-47DE-84F6-8684281A6F5F}"/>
                    </a:ext>
                  </a:extLst>
                </p14:cNvPr>
                <p14:cNvContentPartPr/>
                <p14:nvPr/>
              </p14:nvContentPartPr>
              <p14:xfrm>
                <a:off x="3628235" y="5119336"/>
                <a:ext cx="45719" cy="360"/>
              </p14:xfrm>
            </p:contentPart>
          </mc:Choice>
          <mc:Fallback xmlns="">
            <p:pic>
              <p:nvPicPr>
                <p:cNvPr id="13" name="Ink 12">
                  <a:extLst>
                    <a:ext uri="{FF2B5EF4-FFF2-40B4-BE49-F238E27FC236}">
                      <a16:creationId xmlns:a16="http://schemas.microsoft.com/office/drawing/2014/main" id="{FDA8BF0B-43C2-47DE-84F6-8684281A6F5F}"/>
                    </a:ext>
                  </a:extLst>
                </p:cNvPr>
                <p:cNvPicPr/>
                <p:nvPr/>
              </p:nvPicPr>
              <p:blipFill>
                <a:blip r:embed="rId4"/>
                <a:stretch>
                  <a:fillRect/>
                </a:stretch>
              </p:blipFill>
              <p:spPr>
                <a:xfrm>
                  <a:off x="-943665" y="4903336"/>
                  <a:ext cx="9143800" cy="432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20" name="Ink 19">
                  <a:extLst>
                    <a:ext uri="{FF2B5EF4-FFF2-40B4-BE49-F238E27FC236}">
                      <a16:creationId xmlns:a16="http://schemas.microsoft.com/office/drawing/2014/main" id="{07E0ADB7-7A5F-4831-8881-DE1A0D405AA3}"/>
                    </a:ext>
                  </a:extLst>
                </p14:cNvPr>
                <p14:cNvContentPartPr/>
                <p14:nvPr/>
              </p14:nvContentPartPr>
              <p14:xfrm>
                <a:off x="5354795" y="2973016"/>
                <a:ext cx="45719" cy="360"/>
              </p14:xfrm>
            </p:contentPart>
          </mc:Choice>
          <mc:Fallback xmlns="">
            <p:pic>
              <p:nvPicPr>
                <p:cNvPr id="20" name="Ink 19">
                  <a:extLst>
                    <a:ext uri="{FF2B5EF4-FFF2-40B4-BE49-F238E27FC236}">
                      <a16:creationId xmlns:a16="http://schemas.microsoft.com/office/drawing/2014/main" id="{07E0ADB7-7A5F-4831-8881-DE1A0D405AA3}"/>
                    </a:ext>
                  </a:extLst>
                </p:cNvPr>
                <p:cNvPicPr/>
                <p:nvPr/>
              </p:nvPicPr>
              <p:blipFill>
                <a:blip r:embed="rId6"/>
                <a:stretch>
                  <a:fillRect/>
                </a:stretch>
              </p:blipFill>
              <p:spPr>
                <a:xfrm>
                  <a:off x="3114564" y="2865016"/>
                  <a:ext cx="45719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21" name="Ink 20">
                  <a:extLst>
                    <a:ext uri="{FF2B5EF4-FFF2-40B4-BE49-F238E27FC236}">
                      <a16:creationId xmlns:a16="http://schemas.microsoft.com/office/drawing/2014/main" id="{D99C7C41-2D33-4EF4-981F-706E272E2C78}"/>
                    </a:ext>
                  </a:extLst>
                </p14:cNvPr>
                <p14:cNvContentPartPr/>
                <p14:nvPr/>
              </p14:nvContentPartPr>
              <p14:xfrm>
                <a:off x="5138795" y="3671416"/>
                <a:ext cx="45719" cy="360"/>
              </p14:xfrm>
            </p:contentPart>
          </mc:Choice>
          <mc:Fallback xmlns="">
            <p:pic>
              <p:nvPicPr>
                <p:cNvPr id="21" name="Ink 20">
                  <a:extLst>
                    <a:ext uri="{FF2B5EF4-FFF2-40B4-BE49-F238E27FC236}">
                      <a16:creationId xmlns:a16="http://schemas.microsoft.com/office/drawing/2014/main" id="{D99C7C41-2D33-4EF4-981F-706E272E2C78}"/>
                    </a:ext>
                  </a:extLst>
                </p:cNvPr>
                <p:cNvPicPr/>
                <p:nvPr/>
              </p:nvPicPr>
              <p:blipFill>
                <a:blip r:embed="rId8"/>
                <a:stretch>
                  <a:fillRect/>
                </a:stretch>
              </p:blipFill>
              <p:spPr>
                <a:xfrm>
                  <a:off x="2898564" y="3563416"/>
                  <a:ext cx="45719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2" name="Ink 21">
                  <a:extLst>
                    <a:ext uri="{FF2B5EF4-FFF2-40B4-BE49-F238E27FC236}">
                      <a16:creationId xmlns:a16="http://schemas.microsoft.com/office/drawing/2014/main" id="{7DB1F337-CDF2-4D40-8333-4A0298EDD1C1}"/>
                    </a:ext>
                  </a:extLst>
                </p14:cNvPr>
                <p14:cNvContentPartPr/>
                <p14:nvPr/>
              </p14:nvContentPartPr>
              <p14:xfrm>
                <a:off x="3628235" y="2453610"/>
                <a:ext cx="5625491" cy="2692002"/>
              </p14:xfrm>
            </p:contentPart>
          </mc:Choice>
          <mc:Fallback xmlns="">
            <p:pic>
              <p:nvPicPr>
                <p:cNvPr id="22" name="Ink 21">
                  <a:extLst>
                    <a:ext uri="{FF2B5EF4-FFF2-40B4-BE49-F238E27FC236}">
                      <a16:creationId xmlns:a16="http://schemas.microsoft.com/office/drawing/2014/main" id="{7DB1F337-CDF2-4D40-8333-4A0298EDD1C1}"/>
                    </a:ext>
                  </a:extLst>
                </p:cNvPr>
                <p:cNvPicPr/>
                <p:nvPr/>
              </p:nvPicPr>
              <p:blipFill>
                <a:blip r:embed="rId10"/>
                <a:stretch>
                  <a:fillRect/>
                </a:stretch>
              </p:blipFill>
              <p:spPr>
                <a:xfrm>
                  <a:off x="3608741" y="2343086"/>
                  <a:ext cx="5664877" cy="291268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1">
              <p14:nvContentPartPr>
                <p14:cNvPr id="23" name="Ink 22">
                  <a:extLst>
                    <a:ext uri="{FF2B5EF4-FFF2-40B4-BE49-F238E27FC236}">
                      <a16:creationId xmlns:a16="http://schemas.microsoft.com/office/drawing/2014/main" id="{C98F767A-82E3-4D9D-803C-DCD1BB50EC70}"/>
                    </a:ext>
                  </a:extLst>
                </p14:cNvPr>
                <p14:cNvContentPartPr/>
                <p14:nvPr/>
              </p14:nvContentPartPr>
              <p14:xfrm>
                <a:off x="3282781" y="4014044"/>
                <a:ext cx="45719" cy="360"/>
              </p14:xfrm>
            </p:contentPart>
          </mc:Choice>
          <mc:Fallback xmlns="">
            <p:pic>
              <p:nvPicPr>
                <p:cNvPr id="23" name="Ink 22">
                  <a:extLst>
                    <a:ext uri="{FF2B5EF4-FFF2-40B4-BE49-F238E27FC236}">
                      <a16:creationId xmlns:a16="http://schemas.microsoft.com/office/drawing/2014/main" id="{C98F767A-82E3-4D9D-803C-DCD1BB50EC70}"/>
                    </a:ext>
                  </a:extLst>
                </p:cNvPr>
                <p:cNvPicPr/>
                <p:nvPr/>
              </p:nvPicPr>
              <p:blipFill>
                <a:blip r:embed="rId12"/>
                <a:stretch>
                  <a:fillRect/>
                </a:stretch>
              </p:blipFill>
              <p:spPr>
                <a:xfrm>
                  <a:off x="996831" y="3906044"/>
                  <a:ext cx="4571900" cy="216000"/>
                </a:xfrm>
                <a:prstGeom prst="rect">
                  <a:avLst/>
                </a:prstGeom>
              </p:spPr>
            </p:pic>
          </mc:Fallback>
        </mc:AlternateContent>
        <p:sp>
          <p:nvSpPr>
            <p:cNvPr id="24" name="TextBox 23">
              <a:extLst>
                <a:ext uri="{FF2B5EF4-FFF2-40B4-BE49-F238E27FC236}">
                  <a16:creationId xmlns:a16="http://schemas.microsoft.com/office/drawing/2014/main" id="{F9068F96-216F-43DF-B03F-F8FEE158F2B4}"/>
                </a:ext>
              </a:extLst>
            </p:cNvPr>
            <p:cNvSpPr txBox="1"/>
            <p:nvPr/>
          </p:nvSpPr>
          <p:spPr>
            <a:xfrm>
              <a:off x="3590035" y="5270229"/>
              <a:ext cx="1545619" cy="312857"/>
            </a:xfrm>
            <a:prstGeom prst="rect">
              <a:avLst/>
            </a:prstGeom>
            <a:solidFill>
              <a:schemeClr val="accent3">
                <a:lumMod val="60000"/>
                <a:lumOff val="40000"/>
              </a:schemeClr>
            </a:solidFill>
            <a:ln>
              <a:solidFill>
                <a:schemeClr val="accent1"/>
              </a:solidFill>
            </a:ln>
          </p:spPr>
          <p:txBody>
            <a:bodyPr wrap="square" rtlCol="0">
              <a:spAutoFit/>
            </a:bodyPr>
            <a:lstStyle/>
            <a:p>
              <a:r>
                <a:rPr lang="fr-CA" sz="1400" dirty="0"/>
                <a:t>Lancement</a:t>
              </a:r>
            </a:p>
          </p:txBody>
        </p:sp>
        <p:sp>
          <p:nvSpPr>
            <p:cNvPr id="25" name="TextBox 24">
              <a:extLst>
                <a:ext uri="{FF2B5EF4-FFF2-40B4-BE49-F238E27FC236}">
                  <a16:creationId xmlns:a16="http://schemas.microsoft.com/office/drawing/2014/main" id="{5D6DC2B5-85D8-4592-9600-3027C907F741}"/>
                </a:ext>
              </a:extLst>
            </p:cNvPr>
            <p:cNvSpPr txBox="1"/>
            <p:nvPr/>
          </p:nvSpPr>
          <p:spPr>
            <a:xfrm>
              <a:off x="5150862" y="5270229"/>
              <a:ext cx="1753919" cy="307777"/>
            </a:xfrm>
            <a:prstGeom prst="rect">
              <a:avLst/>
            </a:prstGeom>
            <a:solidFill>
              <a:schemeClr val="accent3">
                <a:lumMod val="60000"/>
                <a:lumOff val="40000"/>
              </a:schemeClr>
            </a:solidFill>
            <a:ln>
              <a:solidFill>
                <a:schemeClr val="accent1"/>
              </a:solidFill>
            </a:ln>
          </p:spPr>
          <p:txBody>
            <a:bodyPr wrap="square" rtlCol="0">
              <a:spAutoFit/>
            </a:bodyPr>
            <a:lstStyle/>
            <a:p>
              <a:r>
                <a:rPr lang="fr-CA" sz="1400" dirty="0"/>
                <a:t>Croissance </a:t>
              </a:r>
            </a:p>
          </p:txBody>
        </p:sp>
        <p:sp>
          <p:nvSpPr>
            <p:cNvPr id="26" name="TextBox 25">
              <a:extLst>
                <a:ext uri="{FF2B5EF4-FFF2-40B4-BE49-F238E27FC236}">
                  <a16:creationId xmlns:a16="http://schemas.microsoft.com/office/drawing/2014/main" id="{3C7777FD-8FD1-4F37-AFF2-9C7A80FD805F}"/>
                </a:ext>
              </a:extLst>
            </p:cNvPr>
            <p:cNvSpPr txBox="1"/>
            <p:nvPr/>
          </p:nvSpPr>
          <p:spPr>
            <a:xfrm>
              <a:off x="6919989" y="5270229"/>
              <a:ext cx="1498293" cy="307778"/>
            </a:xfrm>
            <a:prstGeom prst="rect">
              <a:avLst/>
            </a:prstGeom>
            <a:solidFill>
              <a:schemeClr val="accent3">
                <a:lumMod val="60000"/>
                <a:lumOff val="40000"/>
              </a:schemeClr>
            </a:solidFill>
            <a:ln>
              <a:solidFill>
                <a:schemeClr val="accent1"/>
              </a:solidFill>
            </a:ln>
          </p:spPr>
          <p:txBody>
            <a:bodyPr wrap="square" rtlCol="0">
              <a:spAutoFit/>
            </a:bodyPr>
            <a:lstStyle/>
            <a:p>
              <a:r>
                <a:rPr lang="fr-CA" sz="1400" dirty="0"/>
                <a:t>Maturité</a:t>
              </a:r>
            </a:p>
          </p:txBody>
        </p:sp>
        <p:sp>
          <p:nvSpPr>
            <p:cNvPr id="27" name="TextBox 26">
              <a:extLst>
                <a:ext uri="{FF2B5EF4-FFF2-40B4-BE49-F238E27FC236}">
                  <a16:creationId xmlns:a16="http://schemas.microsoft.com/office/drawing/2014/main" id="{B93FBEEC-D4D4-4911-9915-F095908EA636}"/>
                </a:ext>
              </a:extLst>
            </p:cNvPr>
            <p:cNvSpPr txBox="1"/>
            <p:nvPr/>
          </p:nvSpPr>
          <p:spPr>
            <a:xfrm>
              <a:off x="8433491" y="5270258"/>
              <a:ext cx="1240106" cy="314934"/>
            </a:xfrm>
            <a:prstGeom prst="rect">
              <a:avLst/>
            </a:prstGeom>
            <a:solidFill>
              <a:schemeClr val="accent3">
                <a:lumMod val="60000"/>
                <a:lumOff val="40000"/>
              </a:schemeClr>
            </a:solidFill>
            <a:ln>
              <a:solidFill>
                <a:schemeClr val="accent1"/>
              </a:solidFill>
            </a:ln>
          </p:spPr>
          <p:txBody>
            <a:bodyPr wrap="square" rtlCol="0">
              <a:spAutoFit/>
            </a:bodyPr>
            <a:lstStyle/>
            <a:p>
              <a:pPr algn="ctr"/>
              <a:r>
                <a:rPr lang="fr-CA" sz="1400" dirty="0"/>
                <a:t>Déclin</a:t>
              </a:r>
            </a:p>
          </p:txBody>
        </p:sp>
        <p:cxnSp>
          <p:nvCxnSpPr>
            <p:cNvPr id="31" name="Straight Connector 30">
              <a:extLst>
                <a:ext uri="{FF2B5EF4-FFF2-40B4-BE49-F238E27FC236}">
                  <a16:creationId xmlns:a16="http://schemas.microsoft.com/office/drawing/2014/main" id="{E65A8D74-C2BB-4756-9A1D-9E41D3A4AF32}"/>
                </a:ext>
              </a:extLst>
            </p:cNvPr>
            <p:cNvCxnSpPr>
              <a:cxnSpLocks/>
            </p:cNvCxnSpPr>
            <p:nvPr/>
          </p:nvCxnSpPr>
          <p:spPr>
            <a:xfrm>
              <a:off x="9673597" y="2342099"/>
              <a:ext cx="0" cy="32040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00C3C8-A040-463F-A41A-0D53EA2AEF17}"/>
                </a:ext>
              </a:extLst>
            </p:cNvPr>
            <p:cNvCxnSpPr>
              <a:cxnSpLocks/>
            </p:cNvCxnSpPr>
            <p:nvPr/>
          </p:nvCxnSpPr>
          <p:spPr>
            <a:xfrm>
              <a:off x="6904781" y="2342099"/>
              <a:ext cx="0" cy="32040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BB2234B-624A-4E55-B74F-3D2BD0FB2EAB}"/>
                </a:ext>
              </a:extLst>
            </p:cNvPr>
            <p:cNvCxnSpPr>
              <a:cxnSpLocks/>
            </p:cNvCxnSpPr>
            <p:nvPr/>
          </p:nvCxnSpPr>
          <p:spPr>
            <a:xfrm>
              <a:off x="8433491" y="2342099"/>
              <a:ext cx="0" cy="32040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C40CD415-985B-4F55-8B30-36A668A688A4}"/>
                </a:ext>
              </a:extLst>
            </p:cNvPr>
            <p:cNvSpPr/>
            <p:nvPr/>
          </p:nvSpPr>
          <p:spPr>
            <a:xfrm>
              <a:off x="3803478" y="4221525"/>
              <a:ext cx="720000" cy="256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err="1"/>
                <a:t>Projet</a:t>
              </a:r>
              <a:r>
                <a:rPr lang="en-CA" sz="1100" dirty="0"/>
                <a:t> 1</a:t>
              </a:r>
            </a:p>
          </p:txBody>
        </p:sp>
        <p:sp>
          <p:nvSpPr>
            <p:cNvPr id="35" name="Rectangle: Rounded Corners 34">
              <a:extLst>
                <a:ext uri="{FF2B5EF4-FFF2-40B4-BE49-F238E27FC236}">
                  <a16:creationId xmlns:a16="http://schemas.microsoft.com/office/drawing/2014/main" id="{E3864057-5F51-4546-B770-B4BF8EE43A7A}"/>
                </a:ext>
              </a:extLst>
            </p:cNvPr>
            <p:cNvSpPr/>
            <p:nvPr/>
          </p:nvSpPr>
          <p:spPr>
            <a:xfrm>
              <a:off x="5481859" y="3520957"/>
              <a:ext cx="720000" cy="256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err="1"/>
                <a:t>Projet</a:t>
              </a:r>
              <a:r>
                <a:rPr lang="en-CA" sz="1100" dirty="0"/>
                <a:t> 2</a:t>
              </a:r>
            </a:p>
          </p:txBody>
        </p:sp>
        <p:sp>
          <p:nvSpPr>
            <p:cNvPr id="36" name="Rectangle: Rounded Corners 35">
              <a:extLst>
                <a:ext uri="{FF2B5EF4-FFF2-40B4-BE49-F238E27FC236}">
                  <a16:creationId xmlns:a16="http://schemas.microsoft.com/office/drawing/2014/main" id="{77863A5C-548C-496E-AAB5-2AC85C3E0CBA}"/>
                </a:ext>
              </a:extLst>
            </p:cNvPr>
            <p:cNvSpPr/>
            <p:nvPr/>
          </p:nvSpPr>
          <p:spPr>
            <a:xfrm>
              <a:off x="6070836" y="2974980"/>
              <a:ext cx="720000" cy="2562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err="1"/>
                <a:t>Projet</a:t>
              </a:r>
              <a:r>
                <a:rPr lang="en-CA" sz="1100" dirty="0"/>
                <a:t> 3</a:t>
              </a:r>
            </a:p>
          </p:txBody>
        </p:sp>
        <p:sp>
          <p:nvSpPr>
            <p:cNvPr id="37" name="Rectangle: Rounded Corners 36">
              <a:extLst>
                <a:ext uri="{FF2B5EF4-FFF2-40B4-BE49-F238E27FC236}">
                  <a16:creationId xmlns:a16="http://schemas.microsoft.com/office/drawing/2014/main" id="{A650822B-665B-4E0A-A1BF-1E3DAF0C8344}"/>
                </a:ext>
              </a:extLst>
            </p:cNvPr>
            <p:cNvSpPr/>
            <p:nvPr/>
          </p:nvSpPr>
          <p:spPr>
            <a:xfrm>
              <a:off x="7245799" y="3103407"/>
              <a:ext cx="702098" cy="220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err="1"/>
                <a:t>Projet</a:t>
              </a:r>
              <a:r>
                <a:rPr lang="en-CA" sz="1100" dirty="0"/>
                <a:t> 4</a:t>
              </a:r>
            </a:p>
          </p:txBody>
        </p:sp>
        <p:sp>
          <p:nvSpPr>
            <p:cNvPr id="40" name="Rectangle 39">
              <a:extLst>
                <a:ext uri="{FF2B5EF4-FFF2-40B4-BE49-F238E27FC236}">
                  <a16:creationId xmlns:a16="http://schemas.microsoft.com/office/drawing/2014/main" id="{440FAC7E-D703-4F22-9BCF-2011B61EBEF8}"/>
                </a:ext>
              </a:extLst>
            </p:cNvPr>
            <p:cNvSpPr/>
            <p:nvPr/>
          </p:nvSpPr>
          <p:spPr>
            <a:xfrm rot="16200000">
              <a:off x="1857986" y="3620770"/>
              <a:ext cx="2880000" cy="359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err="1"/>
                <a:t>Niveau</a:t>
              </a:r>
              <a:r>
                <a:rPr lang="en-CA" sz="1400" dirty="0"/>
                <a:t> </a:t>
              </a:r>
              <a:r>
                <a:rPr lang="en-CA" sz="1400" dirty="0" err="1"/>
                <a:t>d’utilisation</a:t>
              </a:r>
              <a:r>
                <a:rPr lang="en-CA" sz="1400" dirty="0"/>
                <a:t> du </a:t>
              </a:r>
              <a:r>
                <a:rPr lang="en-CA" sz="1400" dirty="0" err="1"/>
                <a:t>produit</a:t>
              </a:r>
              <a:endParaRPr lang="en-CA" sz="1400" dirty="0"/>
            </a:p>
          </p:txBody>
        </p:sp>
        <p:sp>
          <p:nvSpPr>
            <p:cNvPr id="41" name="Rectangle 40">
              <a:extLst>
                <a:ext uri="{FF2B5EF4-FFF2-40B4-BE49-F238E27FC236}">
                  <a16:creationId xmlns:a16="http://schemas.microsoft.com/office/drawing/2014/main" id="{A6FDF2F6-45BD-4ADA-B635-4FA32767C03B}"/>
                </a:ext>
              </a:extLst>
            </p:cNvPr>
            <p:cNvSpPr/>
            <p:nvPr/>
          </p:nvSpPr>
          <p:spPr>
            <a:xfrm>
              <a:off x="3615027" y="5654759"/>
              <a:ext cx="6041035" cy="357638"/>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t>Phases du cycle de vie du </a:t>
              </a:r>
              <a:r>
                <a:rPr lang="en-CA" sz="1400" dirty="0" err="1"/>
                <a:t>produit</a:t>
              </a:r>
              <a:endParaRPr lang="en-CA" sz="1400" dirty="0"/>
            </a:p>
          </p:txBody>
        </p:sp>
        <p:sp>
          <p:nvSpPr>
            <p:cNvPr id="51" name="Rectangle: Rounded Corners 50">
              <a:extLst>
                <a:ext uri="{FF2B5EF4-FFF2-40B4-BE49-F238E27FC236}">
                  <a16:creationId xmlns:a16="http://schemas.microsoft.com/office/drawing/2014/main" id="{2B33C5AF-7B15-4F28-889C-9F7E2B15B3DA}"/>
                </a:ext>
              </a:extLst>
            </p:cNvPr>
            <p:cNvSpPr/>
            <p:nvPr/>
          </p:nvSpPr>
          <p:spPr>
            <a:xfrm>
              <a:off x="7379567" y="3440511"/>
              <a:ext cx="702098" cy="220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err="1"/>
                <a:t>Projet</a:t>
              </a:r>
              <a:r>
                <a:rPr lang="en-CA" sz="1100" dirty="0"/>
                <a:t> 5</a:t>
              </a:r>
            </a:p>
          </p:txBody>
        </p:sp>
        <p:sp>
          <p:nvSpPr>
            <p:cNvPr id="52" name="Rectangle: Rounded Corners 51">
              <a:extLst>
                <a:ext uri="{FF2B5EF4-FFF2-40B4-BE49-F238E27FC236}">
                  <a16:creationId xmlns:a16="http://schemas.microsoft.com/office/drawing/2014/main" id="{65C8EDD1-14BD-4A9C-BD77-6061DA2B2C7A}"/>
                </a:ext>
              </a:extLst>
            </p:cNvPr>
            <p:cNvSpPr/>
            <p:nvPr/>
          </p:nvSpPr>
          <p:spPr>
            <a:xfrm>
              <a:off x="7607705" y="3793106"/>
              <a:ext cx="702098" cy="2207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err="1"/>
                <a:t>Projet</a:t>
              </a:r>
              <a:r>
                <a:rPr lang="en-CA" sz="1100" dirty="0"/>
                <a:t> 6</a:t>
              </a:r>
            </a:p>
          </p:txBody>
        </p:sp>
      </p:grpSp>
      <p:sp>
        <p:nvSpPr>
          <p:cNvPr id="54" name="TextBox 53">
            <a:extLst>
              <a:ext uri="{FF2B5EF4-FFF2-40B4-BE49-F238E27FC236}">
                <a16:creationId xmlns:a16="http://schemas.microsoft.com/office/drawing/2014/main" id="{42CD9492-3B03-47E3-9758-E5FC97C4A552}"/>
              </a:ext>
            </a:extLst>
          </p:cNvPr>
          <p:cNvSpPr txBox="1"/>
          <p:nvPr/>
        </p:nvSpPr>
        <p:spPr>
          <a:xfrm>
            <a:off x="235467" y="2416489"/>
            <a:ext cx="5006563" cy="3939861"/>
          </a:xfrm>
          <a:prstGeom prst="rect">
            <a:avLst/>
          </a:prstGeom>
          <a:noFill/>
        </p:spPr>
        <p:txBody>
          <a:bodyPr wrap="square" rtlCol="0">
            <a:spAutoFit/>
          </a:bodyPr>
          <a:lstStyle/>
          <a:p>
            <a:r>
              <a:rPr lang="en-CA" sz="1600" dirty="0"/>
              <a:t>Un </a:t>
            </a:r>
            <a:r>
              <a:rPr lang="en-CA" sz="1600" dirty="0" err="1"/>
              <a:t>produit</a:t>
            </a:r>
            <a:r>
              <a:rPr lang="en-CA" sz="1600" dirty="0"/>
              <a:t> </a:t>
            </a:r>
            <a:r>
              <a:rPr lang="en-CA" sz="1600" dirty="0" err="1"/>
              <a:t>est</a:t>
            </a:r>
            <a:r>
              <a:rPr lang="en-CA" sz="1600" dirty="0"/>
              <a:t> un </a:t>
            </a:r>
            <a:r>
              <a:rPr lang="en-CA" sz="1600" dirty="0" err="1"/>
              <a:t>objet</a:t>
            </a:r>
            <a:r>
              <a:rPr lang="en-CA" sz="1600" dirty="0"/>
              <a:t> quantifiable, </a:t>
            </a:r>
            <a:r>
              <a:rPr lang="en-CA" sz="1600" dirty="0" err="1"/>
              <a:t>pouvant</a:t>
            </a:r>
            <a:r>
              <a:rPr lang="en-CA" sz="1600" dirty="0"/>
              <a:t> </a:t>
            </a:r>
            <a:r>
              <a:rPr lang="en-CA" sz="1600" dirty="0" err="1"/>
              <a:t>aussi</a:t>
            </a:r>
            <a:r>
              <a:rPr lang="en-CA" sz="1600" dirty="0"/>
              <a:t> bien </a:t>
            </a:r>
            <a:r>
              <a:rPr lang="fr-CA" sz="1600" dirty="0"/>
              <a:t>être</a:t>
            </a:r>
            <a:r>
              <a:rPr lang="en-CA" sz="1600" dirty="0"/>
              <a:t> un </a:t>
            </a:r>
            <a:r>
              <a:rPr lang="en-CA" sz="1600" dirty="0" err="1"/>
              <a:t>produit</a:t>
            </a:r>
            <a:r>
              <a:rPr lang="en-CA" sz="1600" dirty="0"/>
              <a:t> final </a:t>
            </a:r>
            <a:r>
              <a:rPr lang="en-CA" sz="1600" dirty="0" err="1"/>
              <a:t>qu’un</a:t>
            </a:r>
            <a:r>
              <a:rPr lang="en-CA" sz="1600" dirty="0"/>
              <a:t> </a:t>
            </a:r>
            <a:r>
              <a:rPr lang="en-CA" sz="1600" dirty="0" err="1"/>
              <a:t>composant</a:t>
            </a:r>
            <a:r>
              <a:rPr lang="en-CA" sz="1600" dirty="0"/>
              <a:t>. </a:t>
            </a:r>
          </a:p>
          <a:p>
            <a:pPr>
              <a:lnSpc>
                <a:spcPct val="107000"/>
              </a:lnSpc>
              <a:spcAft>
                <a:spcPts val="800"/>
              </a:spcAft>
              <a:tabLst>
                <a:tab pos="774700" algn="l"/>
              </a:tabLst>
            </a:pPr>
            <a:r>
              <a:rPr lang="fr-FR" sz="1600" dirty="0">
                <a:effectLst/>
                <a:latin typeface="Calibri" panose="020F0502020204030204" pitchFamily="34" charset="0"/>
                <a:ea typeface="Calibri" panose="020F0502020204030204" pitchFamily="34" charset="0"/>
                <a:cs typeface="Times New Roman" panose="02020603050405020304" pitchFamily="18" charset="0"/>
              </a:rPr>
              <a:t>Cycle de vie du produit est une série de phases qui représentent l'évolution d'un produit, du lancement jusqu'à son retrait du marché.</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tabLst>
                <a:tab pos="774700" algn="l"/>
              </a:tabLst>
            </a:pPr>
            <a:r>
              <a:rPr lang="fr-FR" sz="1600" dirty="0">
                <a:effectLst/>
                <a:latin typeface="Calibri" panose="020F0502020204030204" pitchFamily="34" charset="0"/>
                <a:ea typeface="Calibri" panose="020F0502020204030204" pitchFamily="34" charset="0"/>
                <a:cs typeface="Times New Roman" panose="02020603050405020304" pitchFamily="18" charset="0"/>
              </a:rPr>
              <a:t>Il y a la possibilité de lancer des projets à tout moment du cycle de vie du produit dans le but de créer de la valeur et d’améliorer </a:t>
            </a:r>
            <a:r>
              <a:rPr lang="fr-FR" sz="1600" dirty="0">
                <a:latin typeface="Calibri" panose="020F0502020204030204" pitchFamily="34" charset="0"/>
                <a:ea typeface="Calibri" panose="020F0502020204030204" pitchFamily="34" charset="0"/>
                <a:cs typeface="Times New Roman" panose="02020603050405020304" pitchFamily="18" charset="0"/>
              </a:rPr>
              <a:t>les </a:t>
            </a:r>
            <a:r>
              <a:rPr lang="fr-FR" sz="1600" dirty="0">
                <a:effectLst/>
                <a:latin typeface="Calibri" panose="020F0502020204030204" pitchFamily="34" charset="0"/>
                <a:ea typeface="Calibri" panose="020F0502020204030204" pitchFamily="34" charset="0"/>
                <a:cs typeface="Times New Roman" panose="02020603050405020304" pitchFamily="18" charset="0"/>
              </a:rPr>
              <a:t>composants, des fonctions et/ou des capacités données.</a:t>
            </a:r>
          </a:p>
          <a:p>
            <a:pPr>
              <a:lnSpc>
                <a:spcPct val="107000"/>
              </a:lnSpc>
              <a:spcAft>
                <a:spcPts val="800"/>
              </a:spcAft>
              <a:tabLst>
                <a:tab pos="774700" algn="l"/>
              </a:tabLst>
            </a:pPr>
            <a:r>
              <a:rPr lang="fr-FR" sz="1600" dirty="0">
                <a:effectLst/>
                <a:latin typeface="Calibri" panose="020F0502020204030204" pitchFamily="34" charset="0"/>
                <a:ea typeface="Calibri" panose="020F0502020204030204" pitchFamily="34" charset="0"/>
                <a:cs typeface="Times New Roman" panose="02020603050405020304" pitchFamily="18" charset="0"/>
              </a:rPr>
              <a:t> Le produit initial peut démarrer sous la forme d'un livrable d'un projet. Au cours de son cycle de vie, un nouveau projet peux ajouter aux améliorer les composants, des attributs ou des capacités qui crée une valeur supplémentaire pour les clients et l'organisation. </a:t>
            </a:r>
            <a:endParaRPr lang="en-CA" sz="1600" dirty="0"/>
          </a:p>
        </p:txBody>
      </p:sp>
      <p:sp>
        <p:nvSpPr>
          <p:cNvPr id="55" name="Arrow: Pentagon 54">
            <a:extLst>
              <a:ext uri="{FF2B5EF4-FFF2-40B4-BE49-F238E27FC236}">
                <a16:creationId xmlns:a16="http://schemas.microsoft.com/office/drawing/2014/main" id="{2E21E729-6042-4FDC-8699-986EFCA83C51}"/>
              </a:ext>
            </a:extLst>
          </p:cNvPr>
          <p:cNvSpPr/>
          <p:nvPr/>
        </p:nvSpPr>
        <p:spPr>
          <a:xfrm>
            <a:off x="114058" y="2286000"/>
            <a:ext cx="5830118" cy="4329955"/>
          </a:xfrm>
          <a:prstGeom prst="homePlate">
            <a:avLst>
              <a:gd name="adj" fmla="val 2165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30" name="Rectangle: Rounded Corners 51">
            <a:extLst>
              <a:ext uri="{FF2B5EF4-FFF2-40B4-BE49-F238E27FC236}">
                <a16:creationId xmlns:a16="http://schemas.microsoft.com/office/drawing/2014/main" id="{D042C797-4BF3-40BE-B906-B6F3C5729429}"/>
              </a:ext>
            </a:extLst>
          </p:cNvPr>
          <p:cNvSpPr/>
          <p:nvPr/>
        </p:nvSpPr>
        <p:spPr>
          <a:xfrm>
            <a:off x="10888845" y="4472248"/>
            <a:ext cx="635321" cy="1719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100" dirty="0" err="1"/>
              <a:t>Projet</a:t>
            </a:r>
            <a:r>
              <a:rPr lang="en-CA" sz="1100" dirty="0"/>
              <a:t> 7</a:t>
            </a:r>
          </a:p>
        </p:txBody>
      </p:sp>
    </p:spTree>
    <p:extLst>
      <p:ext uri="{BB962C8B-B14F-4D97-AF65-F5344CB8AC3E}">
        <p14:creationId xmlns:p14="http://schemas.microsoft.com/office/powerpoint/2010/main" val="168568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FR" sz="3200" b="1" spc="150" dirty="0">
                <a:solidFill>
                  <a:srgbClr val="002060"/>
                </a:solidFill>
                <a:latin typeface="Arial" panose="020B0604020202020204" pitchFamily="34" charset="0"/>
                <a:cs typeface="Arial" panose="020B0604020202020204" pitchFamily="34" charset="0"/>
              </a:rPr>
              <a:t>Modèle Rational </a:t>
            </a:r>
            <a:r>
              <a:rPr lang="fr-FR" sz="3200" b="1" spc="150" dirty="0" err="1">
                <a:solidFill>
                  <a:srgbClr val="002060"/>
                </a:solidFill>
                <a:latin typeface="Arial" panose="020B0604020202020204" pitchFamily="34" charset="0"/>
                <a:cs typeface="Arial" panose="020B0604020202020204" pitchFamily="34" charset="0"/>
              </a:rPr>
              <a:t>Unified</a:t>
            </a:r>
            <a:r>
              <a:rPr lang="fr-FR" sz="3200" b="1" spc="150" dirty="0">
                <a:solidFill>
                  <a:srgbClr val="002060"/>
                </a:solidFill>
                <a:latin typeface="Arial" panose="020B0604020202020204" pitchFamily="34" charset="0"/>
                <a:cs typeface="Arial" panose="020B0604020202020204" pitchFamily="34" charset="0"/>
              </a:rPr>
              <a:t> Process(RUP)</a:t>
            </a:r>
            <a:r>
              <a:rPr lang="fr-CA" sz="3200" b="1" spc="150" dirty="0">
                <a:solidFill>
                  <a:srgbClr val="002060"/>
                </a:solidFill>
                <a:latin typeface="Arial" panose="020B0604020202020204" pitchFamily="34" charset="0"/>
                <a:cs typeface="Arial" panose="020B0604020202020204" pitchFamily="34" charset="0"/>
              </a:rPr>
              <a:t> </a:t>
            </a:r>
            <a:r>
              <a:rPr lang="fr-CA" sz="2000" b="1" spc="150" dirty="0">
                <a:solidFill>
                  <a:srgbClr val="002060"/>
                </a:solidFill>
                <a:latin typeface="Arial" panose="020B0604020202020204" pitchFamily="34" charset="0"/>
                <a:cs typeface="Arial" panose="020B0604020202020204" pitchFamily="34" charset="0"/>
              </a:rPr>
              <a:t>(1/3)</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21</a:t>
            </a:fld>
            <a:endParaRPr lang="fr-CA" sz="1400" b="1" dirty="0">
              <a:solidFill>
                <a:srgbClr val="002060"/>
              </a:solidFill>
            </a:endParaRPr>
          </a:p>
        </p:txBody>
      </p:sp>
      <p:grpSp>
        <p:nvGrpSpPr>
          <p:cNvPr id="5" name="Groupe 4">
            <a:extLst>
              <a:ext uri="{FF2B5EF4-FFF2-40B4-BE49-F238E27FC236}">
                <a16:creationId xmlns:a16="http://schemas.microsoft.com/office/drawing/2014/main" id="{84831410-D6A9-4924-B763-35FE72ADF0FD}"/>
              </a:ext>
            </a:extLst>
          </p:cNvPr>
          <p:cNvGrpSpPr/>
          <p:nvPr/>
        </p:nvGrpSpPr>
        <p:grpSpPr>
          <a:xfrm>
            <a:off x="4421416" y="1967926"/>
            <a:ext cx="7322180" cy="3967975"/>
            <a:chOff x="3970603" y="2057440"/>
            <a:chExt cx="7322180" cy="3967975"/>
          </a:xfrm>
        </p:grpSpPr>
        <p:pic>
          <p:nvPicPr>
            <p:cNvPr id="6" name="Picture 4">
              <a:extLst>
                <a:ext uri="{FF2B5EF4-FFF2-40B4-BE49-F238E27FC236}">
                  <a16:creationId xmlns:a16="http://schemas.microsoft.com/office/drawing/2014/main" id="{2DD43393-2E7F-4C06-9138-7BC7097A1D9A}"/>
                </a:ext>
              </a:extLst>
            </p:cNvPr>
            <p:cNvPicPr>
              <a:picLocks noChangeAspect="1"/>
            </p:cNvPicPr>
            <p:nvPr/>
          </p:nvPicPr>
          <p:blipFill>
            <a:blip r:embed="rId3"/>
            <a:stretch>
              <a:fillRect/>
            </a:stretch>
          </p:blipFill>
          <p:spPr>
            <a:xfrm>
              <a:off x="5833088" y="2057440"/>
              <a:ext cx="5459695" cy="3967975"/>
            </a:xfrm>
            <a:prstGeom prst="rect">
              <a:avLst/>
            </a:prstGeom>
          </p:spPr>
        </p:pic>
        <p:sp>
          <p:nvSpPr>
            <p:cNvPr id="7" name="ZoneTexte 6">
              <a:extLst>
                <a:ext uri="{FF2B5EF4-FFF2-40B4-BE49-F238E27FC236}">
                  <a16:creationId xmlns:a16="http://schemas.microsoft.com/office/drawing/2014/main" id="{9A4C4D33-CD94-4140-A76E-D9416ECDB62B}"/>
                </a:ext>
              </a:extLst>
            </p:cNvPr>
            <p:cNvSpPr txBox="1"/>
            <p:nvPr/>
          </p:nvSpPr>
          <p:spPr>
            <a:xfrm>
              <a:off x="3970604" y="2890987"/>
              <a:ext cx="1800000" cy="307777"/>
            </a:xfrm>
            <a:prstGeom prst="rect">
              <a:avLst/>
            </a:prstGeom>
            <a:noFill/>
          </p:spPr>
          <p:txBody>
            <a:bodyPr wrap="square" rtlCol="0">
              <a:spAutoFit/>
            </a:bodyPr>
            <a:lstStyle/>
            <a:p>
              <a:r>
                <a:rPr lang="fr-CA" sz="1400" dirty="0"/>
                <a:t>Recueil</a:t>
              </a:r>
              <a:r>
                <a:rPr lang="en-CA" sz="1400" dirty="0"/>
                <a:t> des exigences </a:t>
              </a:r>
            </a:p>
          </p:txBody>
        </p:sp>
        <p:sp>
          <p:nvSpPr>
            <p:cNvPr id="8" name="ZoneTexte 7">
              <a:extLst>
                <a:ext uri="{FF2B5EF4-FFF2-40B4-BE49-F238E27FC236}">
                  <a16:creationId xmlns:a16="http://schemas.microsoft.com/office/drawing/2014/main" id="{55AD7F1C-EC16-4AE5-9C21-A77C27CDEBD2}"/>
                </a:ext>
              </a:extLst>
            </p:cNvPr>
            <p:cNvSpPr txBox="1"/>
            <p:nvPr/>
          </p:nvSpPr>
          <p:spPr>
            <a:xfrm>
              <a:off x="3970604" y="3329399"/>
              <a:ext cx="1800000" cy="307777"/>
            </a:xfrm>
            <a:prstGeom prst="rect">
              <a:avLst/>
            </a:prstGeom>
            <a:noFill/>
          </p:spPr>
          <p:txBody>
            <a:bodyPr wrap="square" rtlCol="0">
              <a:spAutoFit/>
            </a:bodyPr>
            <a:lstStyle/>
            <a:p>
              <a:r>
                <a:rPr lang="en-CA" sz="1400" dirty="0"/>
                <a:t>Analyse et conception </a:t>
              </a:r>
            </a:p>
          </p:txBody>
        </p:sp>
        <p:sp>
          <p:nvSpPr>
            <p:cNvPr id="9" name="ZoneTexte 8">
              <a:extLst>
                <a:ext uri="{FF2B5EF4-FFF2-40B4-BE49-F238E27FC236}">
                  <a16:creationId xmlns:a16="http://schemas.microsoft.com/office/drawing/2014/main" id="{FEAD25A2-EBCE-4177-BDF4-B06CC8F9CB07}"/>
                </a:ext>
              </a:extLst>
            </p:cNvPr>
            <p:cNvSpPr txBox="1"/>
            <p:nvPr/>
          </p:nvSpPr>
          <p:spPr>
            <a:xfrm>
              <a:off x="3970604" y="3795719"/>
              <a:ext cx="1800000" cy="307777"/>
            </a:xfrm>
            <a:prstGeom prst="rect">
              <a:avLst/>
            </a:prstGeom>
            <a:noFill/>
          </p:spPr>
          <p:txBody>
            <a:bodyPr wrap="square" rtlCol="0">
              <a:spAutoFit/>
            </a:bodyPr>
            <a:lstStyle/>
            <a:p>
              <a:r>
                <a:rPr lang="en-CA" sz="1400" dirty="0"/>
                <a:t>Implementation </a:t>
              </a:r>
            </a:p>
          </p:txBody>
        </p:sp>
        <p:sp>
          <p:nvSpPr>
            <p:cNvPr id="10" name="ZoneTexte 9">
              <a:extLst>
                <a:ext uri="{FF2B5EF4-FFF2-40B4-BE49-F238E27FC236}">
                  <a16:creationId xmlns:a16="http://schemas.microsoft.com/office/drawing/2014/main" id="{1748CE2F-8E51-4CD8-846C-C2C0F3171E8C}"/>
                </a:ext>
              </a:extLst>
            </p:cNvPr>
            <p:cNvSpPr txBox="1"/>
            <p:nvPr/>
          </p:nvSpPr>
          <p:spPr>
            <a:xfrm>
              <a:off x="3970604" y="4044548"/>
              <a:ext cx="1800000" cy="307777"/>
            </a:xfrm>
            <a:prstGeom prst="rect">
              <a:avLst/>
            </a:prstGeom>
            <a:noFill/>
          </p:spPr>
          <p:txBody>
            <a:bodyPr wrap="square" rtlCol="0">
              <a:spAutoFit/>
            </a:bodyPr>
            <a:lstStyle/>
            <a:p>
              <a:r>
                <a:rPr lang="en-CA" sz="1400" dirty="0"/>
                <a:t>Test</a:t>
              </a:r>
            </a:p>
          </p:txBody>
        </p:sp>
        <p:sp>
          <p:nvSpPr>
            <p:cNvPr id="11" name="ZoneTexte 10">
              <a:extLst>
                <a:ext uri="{FF2B5EF4-FFF2-40B4-BE49-F238E27FC236}">
                  <a16:creationId xmlns:a16="http://schemas.microsoft.com/office/drawing/2014/main" id="{D33358EB-9D00-4B25-87C7-39CF304AC610}"/>
                </a:ext>
              </a:extLst>
            </p:cNvPr>
            <p:cNvSpPr txBox="1"/>
            <p:nvPr/>
          </p:nvSpPr>
          <p:spPr>
            <a:xfrm>
              <a:off x="3970604" y="4302823"/>
              <a:ext cx="1800000" cy="307777"/>
            </a:xfrm>
            <a:prstGeom prst="rect">
              <a:avLst/>
            </a:prstGeom>
            <a:noFill/>
          </p:spPr>
          <p:txBody>
            <a:bodyPr wrap="square" rtlCol="0">
              <a:spAutoFit/>
            </a:bodyPr>
            <a:lstStyle/>
            <a:p>
              <a:r>
                <a:rPr lang="fr-CA" sz="1400" dirty="0"/>
                <a:t>Déploiement</a:t>
              </a:r>
              <a:r>
                <a:rPr lang="en-CA" sz="1400" dirty="0"/>
                <a:t> </a:t>
              </a:r>
            </a:p>
          </p:txBody>
        </p:sp>
        <p:sp>
          <p:nvSpPr>
            <p:cNvPr id="12" name="ZoneTexte 11">
              <a:extLst>
                <a:ext uri="{FF2B5EF4-FFF2-40B4-BE49-F238E27FC236}">
                  <a16:creationId xmlns:a16="http://schemas.microsoft.com/office/drawing/2014/main" id="{C07DC53C-7CF0-48E5-AF85-4C1FF4EC41B8}"/>
                </a:ext>
              </a:extLst>
            </p:cNvPr>
            <p:cNvSpPr txBox="1"/>
            <p:nvPr/>
          </p:nvSpPr>
          <p:spPr>
            <a:xfrm>
              <a:off x="3970604" y="4561098"/>
              <a:ext cx="1800000" cy="307777"/>
            </a:xfrm>
            <a:prstGeom prst="rect">
              <a:avLst/>
            </a:prstGeom>
            <a:noFill/>
          </p:spPr>
          <p:txBody>
            <a:bodyPr wrap="square" rtlCol="0">
              <a:spAutoFit/>
            </a:bodyPr>
            <a:lstStyle/>
            <a:p>
              <a:r>
                <a:rPr lang="en-CA" sz="1400" dirty="0"/>
                <a:t>Gestion de </a:t>
              </a:r>
              <a:r>
                <a:rPr lang="en-CA" sz="1400" dirty="0" err="1"/>
                <a:t>projet</a:t>
              </a:r>
              <a:r>
                <a:rPr lang="en-CA" sz="1400" dirty="0"/>
                <a:t> </a:t>
              </a:r>
            </a:p>
          </p:txBody>
        </p:sp>
        <p:sp>
          <p:nvSpPr>
            <p:cNvPr id="13" name="ZoneTexte 12">
              <a:extLst>
                <a:ext uri="{FF2B5EF4-FFF2-40B4-BE49-F238E27FC236}">
                  <a16:creationId xmlns:a16="http://schemas.microsoft.com/office/drawing/2014/main" id="{3C7E7870-55AA-4E17-8698-DD43C1383BCB}"/>
                </a:ext>
              </a:extLst>
            </p:cNvPr>
            <p:cNvSpPr txBox="1"/>
            <p:nvPr/>
          </p:nvSpPr>
          <p:spPr>
            <a:xfrm>
              <a:off x="3970604" y="4857873"/>
              <a:ext cx="2305071" cy="307777"/>
            </a:xfrm>
            <a:prstGeom prst="rect">
              <a:avLst/>
            </a:prstGeom>
            <a:noFill/>
          </p:spPr>
          <p:txBody>
            <a:bodyPr wrap="square" rtlCol="0">
              <a:spAutoFit/>
            </a:bodyPr>
            <a:lstStyle/>
            <a:p>
              <a:r>
                <a:rPr lang="en-CA" sz="1400" dirty="0" err="1"/>
                <a:t>Conduite</a:t>
              </a:r>
              <a:r>
                <a:rPr lang="en-CA" sz="1400" dirty="0"/>
                <a:t> de </a:t>
              </a:r>
              <a:r>
                <a:rPr lang="en-CA" sz="1400" dirty="0" err="1"/>
                <a:t>changement</a:t>
              </a:r>
              <a:r>
                <a:rPr lang="en-CA" sz="1400" dirty="0"/>
                <a:t> </a:t>
              </a:r>
            </a:p>
          </p:txBody>
        </p:sp>
        <p:sp>
          <p:nvSpPr>
            <p:cNvPr id="14" name="ZoneTexte 13">
              <a:extLst>
                <a:ext uri="{FF2B5EF4-FFF2-40B4-BE49-F238E27FC236}">
                  <a16:creationId xmlns:a16="http://schemas.microsoft.com/office/drawing/2014/main" id="{9B3A8659-8F5F-49EB-AB64-F15BFB0134D9}"/>
                </a:ext>
              </a:extLst>
            </p:cNvPr>
            <p:cNvSpPr txBox="1"/>
            <p:nvPr/>
          </p:nvSpPr>
          <p:spPr>
            <a:xfrm>
              <a:off x="3970604" y="2307501"/>
              <a:ext cx="1880393" cy="461665"/>
            </a:xfrm>
            <a:prstGeom prst="rect">
              <a:avLst/>
            </a:prstGeom>
            <a:noFill/>
          </p:spPr>
          <p:txBody>
            <a:bodyPr wrap="square" rtlCol="0">
              <a:spAutoFit/>
            </a:bodyPr>
            <a:lstStyle/>
            <a:p>
              <a:r>
                <a:rPr lang="fr-CA" sz="2400" b="1" dirty="0"/>
                <a:t>Taches</a:t>
              </a:r>
              <a:r>
                <a:rPr lang="en-CA" sz="2400" b="1" dirty="0"/>
                <a:t> </a:t>
              </a:r>
            </a:p>
          </p:txBody>
        </p:sp>
        <p:sp>
          <p:nvSpPr>
            <p:cNvPr id="15" name="Rectangle 14">
              <a:extLst>
                <a:ext uri="{FF2B5EF4-FFF2-40B4-BE49-F238E27FC236}">
                  <a16:creationId xmlns:a16="http://schemas.microsoft.com/office/drawing/2014/main" id="{44C6E18F-5691-4329-9F13-FF23C7257003}"/>
                </a:ext>
              </a:extLst>
            </p:cNvPr>
            <p:cNvSpPr/>
            <p:nvPr/>
          </p:nvSpPr>
          <p:spPr>
            <a:xfrm>
              <a:off x="3970603" y="2763984"/>
              <a:ext cx="7322179" cy="91623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6" name="Groupe 15">
            <a:extLst>
              <a:ext uri="{FF2B5EF4-FFF2-40B4-BE49-F238E27FC236}">
                <a16:creationId xmlns:a16="http://schemas.microsoft.com/office/drawing/2014/main" id="{DF699128-A9D5-4E34-8019-B00E6D14CA7D}"/>
              </a:ext>
            </a:extLst>
          </p:cNvPr>
          <p:cNvGrpSpPr/>
          <p:nvPr/>
        </p:nvGrpSpPr>
        <p:grpSpPr>
          <a:xfrm>
            <a:off x="4019874" y="2031160"/>
            <a:ext cx="230811" cy="4562145"/>
            <a:chOff x="8499107" y="2039531"/>
            <a:chExt cx="230809" cy="3841505"/>
          </a:xfrm>
        </p:grpSpPr>
        <p:cxnSp>
          <p:nvCxnSpPr>
            <p:cNvPr id="17" name="Connecteur droit 16">
              <a:extLst>
                <a:ext uri="{FF2B5EF4-FFF2-40B4-BE49-F238E27FC236}">
                  <a16:creationId xmlns:a16="http://schemas.microsoft.com/office/drawing/2014/main" id="{8398E5C4-6E9C-46B9-BAB6-34636124E5C2}"/>
                </a:ext>
              </a:extLst>
            </p:cNvPr>
            <p:cNvCxnSpPr/>
            <p:nvPr/>
          </p:nvCxnSpPr>
          <p:spPr>
            <a:xfrm>
              <a:off x="8499107" y="2039531"/>
              <a:ext cx="0" cy="3841505"/>
            </a:xfrm>
            <a:prstGeom prst="line">
              <a:avLst/>
            </a:prstGeom>
          </p:spPr>
          <p:style>
            <a:lnRef idx="1">
              <a:schemeClr val="accent1"/>
            </a:lnRef>
            <a:fillRef idx="0">
              <a:schemeClr val="accent1"/>
            </a:fillRef>
            <a:effectRef idx="0">
              <a:schemeClr val="accent1"/>
            </a:effectRef>
            <a:fontRef idx="minor">
              <a:schemeClr val="tx1"/>
            </a:fontRef>
          </p:style>
        </p:cxnSp>
        <p:sp>
          <p:nvSpPr>
            <p:cNvPr id="18" name="Triangle isocèle 17">
              <a:extLst>
                <a:ext uri="{FF2B5EF4-FFF2-40B4-BE49-F238E27FC236}">
                  <a16:creationId xmlns:a16="http://schemas.microsoft.com/office/drawing/2014/main" id="{59681211-BEAB-4E77-8D5E-8F3CAA84BF57}"/>
                </a:ext>
              </a:extLst>
            </p:cNvPr>
            <p:cNvSpPr/>
            <p:nvPr/>
          </p:nvSpPr>
          <p:spPr>
            <a:xfrm rot="5400000">
              <a:off x="7979773" y="3789150"/>
              <a:ext cx="1282592" cy="21769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19" name="ZoneTexte 18">
            <a:extLst>
              <a:ext uri="{FF2B5EF4-FFF2-40B4-BE49-F238E27FC236}">
                <a16:creationId xmlns:a16="http://schemas.microsoft.com/office/drawing/2014/main" id="{1CD106DD-78FB-4ABA-96D7-D76025C2ED41}"/>
              </a:ext>
            </a:extLst>
          </p:cNvPr>
          <p:cNvSpPr txBox="1"/>
          <p:nvPr/>
        </p:nvSpPr>
        <p:spPr>
          <a:xfrm>
            <a:off x="221382" y="2305822"/>
            <a:ext cx="3798492" cy="4431983"/>
          </a:xfrm>
          <a:prstGeom prst="rect">
            <a:avLst/>
          </a:prstGeom>
          <a:noFill/>
        </p:spPr>
        <p:txBody>
          <a:bodyPr wrap="square" rtlCol="0">
            <a:spAutoFit/>
          </a:bodyPr>
          <a:lstStyle/>
          <a:p>
            <a:r>
              <a:rPr lang="fr-FR" sz="2200" b="1" dirty="0">
                <a:solidFill>
                  <a:prstClr val="black"/>
                </a:solidFill>
                <a:latin typeface="Calibri" panose="020F0502020204030204"/>
              </a:rPr>
              <a:t>Un logiciel est un produit (manufacturé) </a:t>
            </a:r>
          </a:p>
          <a:p>
            <a:pPr marL="285750" indent="-285750">
              <a:buFont typeface="Arial" panose="020B0604020202020204" pitchFamily="34" charset="0"/>
              <a:buChar char="•"/>
            </a:pPr>
            <a:r>
              <a:rPr lang="fr-FR" sz="2200" dirty="0">
                <a:solidFill>
                  <a:prstClr val="black"/>
                </a:solidFill>
                <a:latin typeface="Calibri" panose="020F0502020204030204"/>
              </a:rPr>
              <a:t>Il est comme une voiture ou une machine à outils</a:t>
            </a:r>
            <a:endParaRPr lang="en-US" sz="2200" dirty="0">
              <a:solidFill>
                <a:prstClr val="black"/>
              </a:solidFill>
              <a:latin typeface="Calibri" panose="020F0502020204030204"/>
            </a:endParaRPr>
          </a:p>
          <a:p>
            <a:pPr marL="285750" lvl="0" indent="-285750">
              <a:buFont typeface="Arial" panose="020B0604020202020204" pitchFamily="34" charset="0"/>
              <a:buChar char="•"/>
            </a:pPr>
            <a:r>
              <a:rPr lang="fr-FR" sz="2200" dirty="0">
                <a:solidFill>
                  <a:prstClr val="black"/>
                </a:solidFill>
                <a:latin typeface="Calibri" panose="020F0502020204030204"/>
              </a:rPr>
              <a:t>Il requiert un processus de développement pour :</a:t>
            </a:r>
            <a:endParaRPr lang="en-US" sz="2200" dirty="0">
              <a:solidFill>
                <a:prstClr val="black"/>
              </a:solidFill>
              <a:latin typeface="Calibri" panose="020F0502020204030204"/>
            </a:endParaRPr>
          </a:p>
          <a:p>
            <a:pPr marL="742950" lvl="1" indent="-285750">
              <a:buFont typeface="Arial" panose="020B0604020202020204" pitchFamily="34" charset="0"/>
              <a:buChar char="•"/>
            </a:pPr>
            <a:r>
              <a:rPr lang="fr-FR" sz="2200" dirty="0">
                <a:solidFill>
                  <a:prstClr val="black"/>
                </a:solidFill>
                <a:latin typeface="Calibri" panose="020F0502020204030204"/>
              </a:rPr>
              <a:t>Déterminer les besoins </a:t>
            </a:r>
            <a:endParaRPr lang="en-US" sz="2200" dirty="0">
              <a:solidFill>
                <a:prstClr val="black"/>
              </a:solidFill>
              <a:latin typeface="Calibri" panose="020F0502020204030204"/>
            </a:endParaRPr>
          </a:p>
          <a:p>
            <a:pPr marL="742950" lvl="1" indent="-285750">
              <a:buFont typeface="Arial" panose="020B0604020202020204" pitchFamily="34" charset="0"/>
              <a:buChar char="•"/>
            </a:pPr>
            <a:r>
              <a:rPr lang="fr-FR" sz="2200" dirty="0">
                <a:solidFill>
                  <a:prstClr val="black"/>
                </a:solidFill>
                <a:latin typeface="Calibri" panose="020F0502020204030204"/>
              </a:rPr>
              <a:t>Définir le plan ou/et l’architecture du système </a:t>
            </a:r>
            <a:endParaRPr lang="en-US" sz="2200" dirty="0">
              <a:solidFill>
                <a:prstClr val="black"/>
              </a:solidFill>
              <a:latin typeface="Calibri" panose="020F0502020204030204"/>
            </a:endParaRPr>
          </a:p>
          <a:p>
            <a:pPr marL="742950" lvl="1" indent="-285750">
              <a:buFont typeface="Arial" panose="020B0604020202020204" pitchFamily="34" charset="0"/>
              <a:buChar char="•"/>
            </a:pPr>
            <a:r>
              <a:rPr lang="fr-FR" sz="2200" dirty="0">
                <a:solidFill>
                  <a:prstClr val="black"/>
                </a:solidFill>
                <a:latin typeface="Calibri" panose="020F0502020204030204"/>
              </a:rPr>
              <a:t>Concevoir le système </a:t>
            </a:r>
            <a:endParaRPr lang="en-US" sz="2200" dirty="0">
              <a:solidFill>
                <a:prstClr val="black"/>
              </a:solidFill>
              <a:latin typeface="Calibri" panose="020F0502020204030204"/>
            </a:endParaRPr>
          </a:p>
          <a:p>
            <a:pPr marL="742950" lvl="1" indent="-285750">
              <a:buFont typeface="Arial" panose="020B0604020202020204" pitchFamily="34" charset="0"/>
              <a:buChar char="•"/>
            </a:pPr>
            <a:r>
              <a:rPr lang="fr-FR" sz="2200" dirty="0">
                <a:solidFill>
                  <a:prstClr val="black"/>
                </a:solidFill>
                <a:latin typeface="Calibri" panose="020F0502020204030204"/>
              </a:rPr>
              <a:t>Réaliser le système </a:t>
            </a:r>
            <a:endParaRPr lang="en-US" sz="2200" dirty="0">
              <a:solidFill>
                <a:prstClr val="black"/>
              </a:solidFill>
              <a:latin typeface="Calibri" panose="020F0502020204030204"/>
            </a:endParaRPr>
          </a:p>
          <a:p>
            <a:pPr marL="742950" lvl="1" indent="-285750">
              <a:buFont typeface="Arial" panose="020B0604020202020204" pitchFamily="34" charset="0"/>
              <a:buChar char="•"/>
            </a:pPr>
            <a:r>
              <a:rPr lang="fr-FR" sz="2200" dirty="0">
                <a:solidFill>
                  <a:prstClr val="black"/>
                </a:solidFill>
                <a:latin typeface="Calibri" panose="020F0502020204030204"/>
              </a:rPr>
              <a:t>Etc. </a:t>
            </a:r>
            <a:endParaRPr lang="en-US" sz="2200" dirty="0">
              <a:solidFill>
                <a:prstClr val="black"/>
              </a:solidFill>
              <a:latin typeface="Calibri" panose="020F0502020204030204"/>
            </a:endParaRPr>
          </a:p>
          <a:p>
            <a:endParaRPr lang="en-CA" dirty="0"/>
          </a:p>
        </p:txBody>
      </p:sp>
    </p:spTree>
    <p:extLst>
      <p:ext uri="{BB962C8B-B14F-4D97-AF65-F5344CB8AC3E}">
        <p14:creationId xmlns:p14="http://schemas.microsoft.com/office/powerpoint/2010/main" val="3024583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FR" sz="3200" b="1" spc="150" dirty="0">
                <a:solidFill>
                  <a:srgbClr val="002060"/>
                </a:solidFill>
                <a:latin typeface="Arial" panose="020B0604020202020204" pitchFamily="34" charset="0"/>
                <a:cs typeface="Arial" panose="020B0604020202020204" pitchFamily="34" charset="0"/>
              </a:rPr>
              <a:t>Modèle RUP (Rational </a:t>
            </a:r>
            <a:r>
              <a:rPr lang="fr-FR" sz="3200" b="1" spc="150" dirty="0" err="1">
                <a:solidFill>
                  <a:srgbClr val="002060"/>
                </a:solidFill>
                <a:latin typeface="Arial" panose="020B0604020202020204" pitchFamily="34" charset="0"/>
                <a:cs typeface="Arial" panose="020B0604020202020204" pitchFamily="34" charset="0"/>
              </a:rPr>
              <a:t>Unified</a:t>
            </a:r>
            <a:r>
              <a:rPr lang="fr-FR" sz="3200" b="1" spc="150" dirty="0">
                <a:solidFill>
                  <a:srgbClr val="002060"/>
                </a:solidFill>
                <a:latin typeface="Arial" panose="020B0604020202020204" pitchFamily="34" charset="0"/>
                <a:cs typeface="Arial" panose="020B0604020202020204" pitchFamily="34" charset="0"/>
              </a:rPr>
              <a:t> Process)</a:t>
            </a:r>
            <a:r>
              <a:rPr lang="fr-CA" sz="3200" b="1" spc="150" dirty="0">
                <a:solidFill>
                  <a:srgbClr val="002060"/>
                </a:solidFill>
                <a:latin typeface="Arial" panose="020B0604020202020204" pitchFamily="34" charset="0"/>
                <a:cs typeface="Arial" panose="020B0604020202020204" pitchFamily="34" charset="0"/>
              </a:rPr>
              <a:t> </a:t>
            </a:r>
            <a:r>
              <a:rPr lang="fr-CA" sz="2000" b="1" spc="150" dirty="0">
                <a:solidFill>
                  <a:srgbClr val="002060"/>
                </a:solidFill>
                <a:latin typeface="Arial" panose="020B0604020202020204" pitchFamily="34" charset="0"/>
                <a:cs typeface="Arial" panose="020B0604020202020204" pitchFamily="34" charset="0"/>
              </a:rPr>
              <a:t>(2/3)</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22</a:t>
            </a:fld>
            <a:endParaRPr lang="fr-CA" sz="1400" b="1" dirty="0">
              <a:solidFill>
                <a:srgbClr val="002060"/>
              </a:solidFill>
            </a:endParaRPr>
          </a:p>
        </p:txBody>
      </p:sp>
      <p:sp>
        <p:nvSpPr>
          <p:cNvPr id="4" name="ZoneTexte 3">
            <a:extLst>
              <a:ext uri="{FF2B5EF4-FFF2-40B4-BE49-F238E27FC236}">
                <a16:creationId xmlns:a16="http://schemas.microsoft.com/office/drawing/2014/main" id="{82BE549C-9130-4F2B-90A7-D5AB2D9FF657}"/>
              </a:ext>
            </a:extLst>
          </p:cNvPr>
          <p:cNvSpPr txBox="1"/>
          <p:nvPr/>
        </p:nvSpPr>
        <p:spPr>
          <a:xfrm>
            <a:off x="766763" y="2242686"/>
            <a:ext cx="9829800" cy="4481996"/>
          </a:xfrm>
          <a:prstGeom prst="rect">
            <a:avLst/>
          </a:prstGeom>
          <a:noFill/>
        </p:spPr>
        <p:txBody>
          <a:bodyPr wrap="square" rtlCol="0">
            <a:spAutoFit/>
          </a:bodyPr>
          <a:lstStyle/>
          <a:p>
            <a:r>
              <a:rPr lang="en-CA" sz="2400" b="1" dirty="0" err="1"/>
              <a:t>Principes</a:t>
            </a:r>
            <a:r>
              <a:rPr lang="en-CA" sz="2400" b="1" dirty="0"/>
              <a:t> du </a:t>
            </a:r>
            <a:r>
              <a:rPr lang="en-CA" sz="2400" b="1" dirty="0" err="1"/>
              <a:t>Processus</a:t>
            </a:r>
            <a:r>
              <a:rPr lang="en-CA" sz="2400" b="1" dirty="0"/>
              <a:t> Unifi</a:t>
            </a:r>
            <a:r>
              <a:rPr lang="fr-CA" sz="2400" b="1" dirty="0"/>
              <a:t>é</a:t>
            </a:r>
            <a:r>
              <a:rPr lang="en-CA" sz="2400" b="1" dirty="0"/>
              <a:t> (UP)</a:t>
            </a:r>
          </a:p>
          <a:p>
            <a:endParaRPr lang="en-CA" sz="2400" b="1" dirty="0"/>
          </a:p>
          <a:p>
            <a:pPr marL="342900" lvl="0" indent="-342900">
              <a:lnSpc>
                <a:spcPct val="107000"/>
              </a:lnSpc>
              <a:spcAft>
                <a:spcPts val="800"/>
              </a:spcAft>
              <a:buFont typeface="Arial" panose="020B0604020202020204" pitchFamily="34" charset="0"/>
              <a:buChar char="•"/>
              <a:tabLst>
                <a:tab pos="457200" algn="l"/>
              </a:tabLst>
            </a:pPr>
            <a:r>
              <a:rPr lang="fr-CA" sz="1800" b="1" dirty="0">
                <a:effectLst/>
                <a:latin typeface="Calibri" panose="020F0502020204030204" pitchFamily="34" charset="0"/>
                <a:ea typeface="Calibri" panose="020F0502020204030204" pitchFamily="34" charset="0"/>
                <a:cs typeface="Times New Roman" panose="02020603050405020304" pitchFamily="18" charset="0"/>
              </a:rPr>
              <a:t>Orientation cas d’utilisation :</a:t>
            </a:r>
            <a:r>
              <a:rPr lang="fr-CA" sz="1800" dirty="0">
                <a:effectLst/>
                <a:latin typeface="Calibri" panose="020F0502020204030204" pitchFamily="34" charset="0"/>
                <a:ea typeface="Calibri" panose="020F0502020204030204" pitchFamily="34" charset="0"/>
                <a:cs typeface="Times New Roman" panose="02020603050405020304" pitchFamily="18" charset="0"/>
              </a:rPr>
              <a:t> le développement est organisé autour d’une liste des cas d’utilisation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b="1" dirty="0">
                <a:effectLst/>
                <a:latin typeface="Calibri" panose="020F0502020204030204" pitchFamily="34" charset="0"/>
                <a:ea typeface="Calibri" panose="020F0502020204030204" pitchFamily="34" charset="0"/>
                <a:cs typeface="Times New Roman" panose="02020603050405020304" pitchFamily="18" charset="0"/>
              </a:rPr>
              <a:t>Centré autour de l’architecture</a:t>
            </a:r>
            <a:r>
              <a:rPr lang="fr-CA" sz="1800" dirty="0">
                <a:effectLst/>
                <a:latin typeface="Calibri" panose="020F0502020204030204" pitchFamily="34" charset="0"/>
                <a:ea typeface="Calibri" panose="020F0502020204030204" pitchFamily="34" charset="0"/>
                <a:cs typeface="Times New Roman" panose="02020603050405020304" pitchFamily="18" charset="0"/>
              </a:rPr>
              <a:t>: le processus de développement mène à la construction d’une architecture du système qui permettra l’implémentation des exigences. Cette architecture est basée sur l’identification d’une structure qui sera construite en plusieurs itérations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b="1" dirty="0">
                <a:effectLst/>
                <a:latin typeface="Calibri" panose="020F0502020204030204" pitchFamily="34" charset="0"/>
                <a:ea typeface="Calibri" panose="020F0502020204030204" pitchFamily="34" charset="0"/>
                <a:cs typeface="Times New Roman" panose="02020603050405020304" pitchFamily="18" charset="0"/>
              </a:rPr>
              <a:t>Itératif et incrémental</a:t>
            </a:r>
            <a:r>
              <a:rPr lang="fr-CA" sz="1800" dirty="0">
                <a:effectLst/>
                <a:latin typeface="Calibri" panose="020F0502020204030204" pitchFamily="34" charset="0"/>
                <a:ea typeface="Calibri" panose="020F0502020204030204" pitchFamily="34" charset="0"/>
                <a:cs typeface="Times New Roman" panose="02020603050405020304" pitchFamily="18" charset="0"/>
              </a:rPr>
              <a:t> : le développement est subdivisé en itération ou cycles de développement. Chaque itération ou nouvelle fonction est ajoutée à l'architecture du système, ou corrige et affine le système, permet de s'approcher de la version finale désirée.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b="1" dirty="0">
                <a:effectLst/>
                <a:latin typeface="Calibri" panose="020F0502020204030204" pitchFamily="34" charset="0"/>
                <a:ea typeface="Calibri" panose="020F0502020204030204" pitchFamily="34" charset="0"/>
                <a:cs typeface="Times New Roman" panose="02020603050405020304" pitchFamily="18" charset="0"/>
              </a:rPr>
              <a:t>Orientation risque</a:t>
            </a:r>
            <a:r>
              <a:rPr lang="fr-CA" sz="1800" dirty="0">
                <a:effectLst/>
                <a:latin typeface="Calibri" panose="020F0502020204030204" pitchFamily="34" charset="0"/>
                <a:ea typeface="Calibri" panose="020F0502020204030204" pitchFamily="34" charset="0"/>
                <a:cs typeface="Times New Roman" panose="02020603050405020304" pitchFamily="18" charset="0"/>
              </a:rPr>
              <a:t> : les éléments qui représentent un risque élevé sont traitées très tôt dans le projet. Par exemple, un cas d’utilisation critique est identifié, détaillé est implémenté avant les autres.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3742604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lèche : pentagone 8">
            <a:extLst>
              <a:ext uri="{FF2B5EF4-FFF2-40B4-BE49-F238E27FC236}">
                <a16:creationId xmlns:a16="http://schemas.microsoft.com/office/drawing/2014/main" id="{D50E6E2E-ED18-42D6-A9C8-6E9866763266}"/>
              </a:ext>
            </a:extLst>
          </p:cNvPr>
          <p:cNvSpPr/>
          <p:nvPr/>
        </p:nvSpPr>
        <p:spPr>
          <a:xfrm rot="10800000">
            <a:off x="7536432" y="2319024"/>
            <a:ext cx="3600000" cy="3600000"/>
          </a:xfrm>
          <a:prstGeom prst="homePlate">
            <a:avLst>
              <a:gd name="adj" fmla="val 256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Sorties </a:t>
            </a:r>
          </a:p>
        </p:txBody>
      </p:sp>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FR" sz="3200" b="1" spc="150" dirty="0">
                <a:solidFill>
                  <a:srgbClr val="002060"/>
                </a:solidFill>
                <a:latin typeface="Arial" panose="020B0604020202020204" pitchFamily="34" charset="0"/>
                <a:cs typeface="Arial" panose="020B0604020202020204" pitchFamily="34" charset="0"/>
              </a:rPr>
              <a:t>Modèle RUP </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Recueil</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besoins</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(1/5)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23</a:t>
            </a:fld>
            <a:endParaRPr lang="fr-CA" sz="1400" b="1" dirty="0">
              <a:solidFill>
                <a:srgbClr val="002060"/>
              </a:solidFill>
            </a:endParaRPr>
          </a:p>
        </p:txBody>
      </p:sp>
      <p:sp>
        <p:nvSpPr>
          <p:cNvPr id="6" name="Flèche : pentagone 5">
            <a:extLst>
              <a:ext uri="{FF2B5EF4-FFF2-40B4-BE49-F238E27FC236}">
                <a16:creationId xmlns:a16="http://schemas.microsoft.com/office/drawing/2014/main" id="{A94083FB-CF3B-4D86-BA1D-080EE460A304}"/>
              </a:ext>
            </a:extLst>
          </p:cNvPr>
          <p:cNvSpPr/>
          <p:nvPr/>
        </p:nvSpPr>
        <p:spPr>
          <a:xfrm>
            <a:off x="924025" y="2319024"/>
            <a:ext cx="3600000" cy="3600000"/>
          </a:xfrm>
          <a:prstGeom prst="homePlate">
            <a:avLst>
              <a:gd name="adj" fmla="val 3109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r>
              <a:rPr lang="fr-FR" sz="2400" b="1" dirty="0">
                <a:solidFill>
                  <a:schemeClr val="tx1"/>
                </a:solidFill>
              </a:rPr>
              <a:t>Activités</a:t>
            </a:r>
          </a:p>
          <a:p>
            <a:pPr marL="269875" lvl="1" indent="-269875">
              <a:buFont typeface="Arial" panose="020B0604020202020204" pitchFamily="34" charset="0"/>
              <a:buChar char="•"/>
            </a:pPr>
            <a:endParaRPr lang="fr-FR" dirty="0">
              <a:solidFill>
                <a:schemeClr val="tx1"/>
              </a:solidFill>
            </a:endParaRPr>
          </a:p>
          <a:p>
            <a:pPr marL="355600" lvl="1" indent="-177800">
              <a:buFont typeface="Arial" panose="020B0604020202020204" pitchFamily="34" charset="0"/>
              <a:buChar char="•"/>
            </a:pPr>
            <a:r>
              <a:rPr lang="fr-FR" dirty="0">
                <a:solidFill>
                  <a:schemeClr val="tx1"/>
                </a:solidFill>
              </a:rPr>
              <a:t>Abstraction et séparation des problèmes </a:t>
            </a:r>
          </a:p>
          <a:p>
            <a:pPr marL="355600" lvl="1" indent="-177800">
              <a:buFont typeface="Arial" panose="020B0604020202020204" pitchFamily="34" charset="0"/>
              <a:buChar char="•"/>
            </a:pPr>
            <a:r>
              <a:rPr lang="fr-FR" dirty="0">
                <a:solidFill>
                  <a:schemeClr val="tx1"/>
                </a:solidFill>
              </a:rPr>
              <a:t>Modularisation : séparation des besoins fonctionnels </a:t>
            </a:r>
          </a:p>
          <a:p>
            <a:pPr marL="355600" lvl="1" indent="-177800">
              <a:buFont typeface="Arial" panose="020B0604020202020204" pitchFamily="34" charset="0"/>
              <a:buChar char="•"/>
            </a:pPr>
            <a:r>
              <a:rPr lang="fr-FR" dirty="0">
                <a:solidFill>
                  <a:schemeClr val="tx1"/>
                </a:solidFill>
              </a:rPr>
              <a:t>Ateliers de travail collaboratif</a:t>
            </a:r>
          </a:p>
          <a:p>
            <a:pPr marL="355600" lvl="1" indent="-177800">
              <a:buFont typeface="Arial" panose="020B0604020202020204" pitchFamily="34" charset="0"/>
              <a:buChar char="•"/>
            </a:pPr>
            <a:r>
              <a:rPr lang="fr-FR" dirty="0">
                <a:solidFill>
                  <a:schemeClr val="tx1"/>
                </a:solidFill>
              </a:rPr>
              <a:t>Modélisation </a:t>
            </a:r>
          </a:p>
          <a:p>
            <a:pPr algn="ctr"/>
            <a:endParaRPr lang="en-CA" dirty="0">
              <a:solidFill>
                <a:schemeClr val="tx1"/>
              </a:solidFill>
            </a:endParaRPr>
          </a:p>
        </p:txBody>
      </p:sp>
      <p:sp>
        <p:nvSpPr>
          <p:cNvPr id="7" name="Flèche : chevron 6">
            <a:extLst>
              <a:ext uri="{FF2B5EF4-FFF2-40B4-BE49-F238E27FC236}">
                <a16:creationId xmlns:a16="http://schemas.microsoft.com/office/drawing/2014/main" id="{87B436F3-C3DB-4B1B-BED3-F324E2F34157}"/>
              </a:ext>
            </a:extLst>
          </p:cNvPr>
          <p:cNvSpPr/>
          <p:nvPr/>
        </p:nvSpPr>
        <p:spPr>
          <a:xfrm>
            <a:off x="3944679" y="2319024"/>
            <a:ext cx="3821508" cy="3600000"/>
          </a:xfrm>
          <a:prstGeom prst="chevron">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lgn="ctr"/>
            <a:r>
              <a:rPr lang="fr-CA" sz="2400" b="1" dirty="0">
                <a:solidFill>
                  <a:schemeClr val="tx1"/>
                </a:solidFill>
              </a:rPr>
              <a:t>Objectifs</a:t>
            </a:r>
          </a:p>
          <a:p>
            <a:pPr marL="0" lvl="1" algn="ctr"/>
            <a:endParaRPr lang="en-CA" sz="2400" b="1" dirty="0">
              <a:solidFill>
                <a:schemeClr val="tx1"/>
              </a:solidFill>
            </a:endParaRPr>
          </a:p>
          <a:p>
            <a:r>
              <a:rPr lang="fr-FR" dirty="0">
                <a:solidFill>
                  <a:schemeClr val="tx1"/>
                </a:solidFill>
                <a:latin typeface="Calibri" panose="020F0502020204030204" pitchFamily="34" charset="0"/>
                <a:ea typeface="Calibri" panose="020F0502020204030204" pitchFamily="34" charset="0"/>
                <a:cs typeface="Times New Roman" panose="02020603050405020304" pitchFamily="18" charset="0"/>
              </a:rPr>
              <a:t>D</a:t>
            </a:r>
            <a:r>
              <a:rPr lang="fr-FR"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écouverte et compréhension de la situation actuelle. </a:t>
            </a:r>
            <a:endParaRPr lang="fr-FR" dirty="0">
              <a:solidFill>
                <a:schemeClr val="tx1"/>
              </a:solidFill>
            </a:endParaRPr>
          </a:p>
          <a:p>
            <a:r>
              <a:rPr lang="fr-FR" dirty="0">
                <a:solidFill>
                  <a:schemeClr val="tx1"/>
                </a:solidFill>
              </a:rPr>
              <a:t>À partir du cahier des charges, description du problème à traiter ou de l’opportunité à saisir </a:t>
            </a:r>
          </a:p>
          <a:p>
            <a:pPr marL="742950" lvl="1" indent="-285750">
              <a:buFont typeface="Arial" panose="020B0604020202020204" pitchFamily="34" charset="0"/>
              <a:buChar char="•"/>
            </a:pPr>
            <a:r>
              <a:rPr lang="fr-FR" dirty="0">
                <a:solidFill>
                  <a:schemeClr val="tx1"/>
                </a:solidFill>
              </a:rPr>
              <a:t>identification des besoins de l'utilisateur</a:t>
            </a:r>
          </a:p>
          <a:p>
            <a:pPr marL="742950" lvl="1" indent="-285750">
              <a:buFont typeface="Arial" panose="020B0604020202020204" pitchFamily="34" charset="0"/>
              <a:buChar char="•"/>
            </a:pPr>
            <a:r>
              <a:rPr lang="fr-FR" dirty="0">
                <a:solidFill>
                  <a:schemeClr val="tx1"/>
                </a:solidFill>
              </a:rPr>
              <a:t>spécification du </a:t>
            </a:r>
            <a:r>
              <a:rPr lang="fr-FR" b="1" u="sng" dirty="0">
                <a:solidFill>
                  <a:schemeClr val="tx1"/>
                </a:solidFill>
              </a:rPr>
              <a:t>« pourquoi" </a:t>
            </a:r>
            <a:r>
              <a:rPr lang="fr-FR" dirty="0">
                <a:solidFill>
                  <a:schemeClr val="tx1"/>
                </a:solidFill>
              </a:rPr>
              <a:t>développer ce logiciel.</a:t>
            </a:r>
            <a:endParaRPr lang="en-CA" dirty="0">
              <a:solidFill>
                <a:schemeClr val="tx1"/>
              </a:solidFill>
            </a:endParaRPr>
          </a:p>
        </p:txBody>
      </p:sp>
      <p:sp>
        <p:nvSpPr>
          <p:cNvPr id="10" name="ZoneTexte 9">
            <a:extLst>
              <a:ext uri="{FF2B5EF4-FFF2-40B4-BE49-F238E27FC236}">
                <a16:creationId xmlns:a16="http://schemas.microsoft.com/office/drawing/2014/main" id="{EFAE35C4-1D55-4082-9EA1-2F6DD44BAAA9}"/>
              </a:ext>
            </a:extLst>
          </p:cNvPr>
          <p:cNvSpPr txBox="1"/>
          <p:nvPr/>
        </p:nvSpPr>
        <p:spPr>
          <a:xfrm>
            <a:off x="8080744" y="2319024"/>
            <a:ext cx="2927605" cy="2492990"/>
          </a:xfrm>
          <a:prstGeom prst="rect">
            <a:avLst/>
          </a:prstGeom>
          <a:noFill/>
        </p:spPr>
        <p:txBody>
          <a:bodyPr wrap="square" rtlCol="0">
            <a:spAutoFit/>
          </a:bodyPr>
          <a:lstStyle/>
          <a:p>
            <a:pPr marL="0" lvl="1" algn="ctr"/>
            <a:r>
              <a:rPr lang="en-CA" sz="2400" b="1" dirty="0"/>
              <a:t>Sorties</a:t>
            </a:r>
          </a:p>
          <a:p>
            <a:pPr marL="0" lvl="1" algn="ctr"/>
            <a:endParaRPr lang="en-CA" sz="2400" b="1" dirty="0"/>
          </a:p>
          <a:p>
            <a:pPr marL="742950" lvl="1" indent="-285750">
              <a:buFont typeface="Arial" panose="020B0604020202020204" pitchFamily="34" charset="0"/>
              <a:buChar char="•"/>
            </a:pPr>
            <a:r>
              <a:rPr lang="fr-FR" dirty="0"/>
              <a:t>Déclaration de l’</a:t>
            </a:r>
            <a:r>
              <a:rPr lang="fr-FR" dirty="0" err="1"/>
              <a:t>envirgure</a:t>
            </a:r>
            <a:r>
              <a:rPr lang="fr-FR" dirty="0"/>
              <a:t> et de la portée</a:t>
            </a:r>
          </a:p>
          <a:p>
            <a:pPr marL="742950" lvl="1" indent="-285750">
              <a:buFont typeface="Arial" panose="020B0604020202020204" pitchFamily="34" charset="0"/>
              <a:buChar char="•"/>
            </a:pPr>
            <a:r>
              <a:rPr lang="fr-FR" dirty="0"/>
              <a:t>Cas d’utilisation </a:t>
            </a:r>
          </a:p>
          <a:p>
            <a:pPr marL="742950" lvl="1" indent="-285750">
              <a:buFont typeface="Arial" panose="020B0604020202020204" pitchFamily="34" charset="0"/>
              <a:buChar char="•"/>
            </a:pPr>
            <a:endParaRPr lang="en-CA" dirty="0"/>
          </a:p>
          <a:p>
            <a:endParaRPr lang="en-CA" dirty="0"/>
          </a:p>
        </p:txBody>
      </p:sp>
    </p:spTree>
    <p:extLst>
      <p:ext uri="{BB962C8B-B14F-4D97-AF65-F5344CB8AC3E}">
        <p14:creationId xmlns:p14="http://schemas.microsoft.com/office/powerpoint/2010/main" val="3800993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FR" sz="3200" b="1" spc="150" dirty="0">
                <a:solidFill>
                  <a:srgbClr val="002060"/>
                </a:solidFill>
                <a:latin typeface="Arial" panose="020B0604020202020204" pitchFamily="34" charset="0"/>
                <a:cs typeface="Arial" panose="020B0604020202020204" pitchFamily="34" charset="0"/>
              </a:rPr>
              <a:t>Modèle RUP </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Recueil</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besoins</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(2/5) </a:t>
            </a:r>
            <a:endParaRPr lang="en-CA" dirty="0">
              <a:latin typeface="Arial" panose="020B0604020202020204" pitchFamily="34" charset="0"/>
              <a:cs typeface="Arial" panose="020B0604020202020204" pitchFamily="34" charset="0"/>
            </a:endParaRPr>
          </a:p>
        </p:txBody>
      </p:sp>
      <p:sp>
        <p:nvSpPr>
          <p:cNvPr id="11" name="Espace réservé du numéro de diapositive 2">
            <a:extLst>
              <a:ext uri="{FF2B5EF4-FFF2-40B4-BE49-F238E27FC236}">
                <a16:creationId xmlns:a16="http://schemas.microsoft.com/office/drawing/2014/main" id="{193453DD-B19F-4124-833C-B27842D90B2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36D1C2-E2EA-4BC6-8911-429A8CF6BF49}" type="slidenum">
              <a:rPr lang="fr-CA" smtClean="0"/>
              <a:pPr/>
              <a:t>24</a:t>
            </a:fld>
            <a:endParaRPr lang="fr-CA"/>
          </a:p>
        </p:txBody>
      </p:sp>
      <p:sp>
        <p:nvSpPr>
          <p:cNvPr id="12" name="ZoneTexte 11">
            <a:extLst>
              <a:ext uri="{FF2B5EF4-FFF2-40B4-BE49-F238E27FC236}">
                <a16:creationId xmlns:a16="http://schemas.microsoft.com/office/drawing/2014/main" id="{10C0B08F-90C7-4A72-A707-93CF9EA1470E}"/>
              </a:ext>
            </a:extLst>
          </p:cNvPr>
          <p:cNvSpPr txBox="1"/>
          <p:nvPr/>
        </p:nvSpPr>
        <p:spPr>
          <a:xfrm>
            <a:off x="7021513" y="2680489"/>
            <a:ext cx="4725986" cy="3131242"/>
          </a:xfrm>
          <a:prstGeom prst="rect">
            <a:avLst/>
          </a:prstGeom>
          <a:noFill/>
        </p:spPr>
        <p:txBody>
          <a:bodyPr wrap="square" rtlCol="0">
            <a:spAutoFit/>
          </a:bodyPr>
          <a:lstStyle/>
          <a:p>
            <a:pPr>
              <a:lnSpc>
                <a:spcPct val="107000"/>
              </a:lnSpc>
              <a:spcAft>
                <a:spcPts val="800"/>
              </a:spcAft>
            </a:pPr>
            <a:r>
              <a:rPr lang="fr-CA" sz="1800" dirty="0">
                <a:effectLst/>
                <a:latin typeface="Calibri" panose="020F0502020204030204" pitchFamily="34" charset="0"/>
                <a:ea typeface="Calibri" panose="020F0502020204030204" pitchFamily="34" charset="0"/>
                <a:cs typeface="Times New Roman" panose="02020603050405020304" pitchFamily="18" charset="0"/>
              </a:rPr>
              <a:t>Questions posées par l’analyste à ce stade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C’est quoi le problème que l’organisation cherche à résoudre?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Pourquoi l’organisation souhaite investir dans ce système? Quels sont la vision et les objectifs de l’organisation?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Acheter ou</a:t>
            </a:r>
            <a:r>
              <a:rPr lang="en-CA" sz="1800" dirty="0">
                <a:effectLst/>
                <a:latin typeface="Calibri" panose="020F0502020204030204" pitchFamily="34" charset="0"/>
                <a:ea typeface="Calibri" panose="020F0502020204030204" pitchFamily="34" charset="0"/>
                <a:cs typeface="Times New Roman" panose="02020603050405020304" pitchFamily="18" charset="0"/>
              </a:rPr>
              <a:t> developer?</a:t>
            </a:r>
          </a:p>
          <a:p>
            <a:endParaRPr lang="en-CA" dirty="0"/>
          </a:p>
          <a:p>
            <a:pPr marL="285750" indent="-285750">
              <a:buFont typeface="Arial" panose="020B0604020202020204" pitchFamily="34" charset="0"/>
              <a:buChar char="•"/>
            </a:pPr>
            <a:endParaRPr lang="en-CA" dirty="0"/>
          </a:p>
        </p:txBody>
      </p:sp>
      <p:cxnSp>
        <p:nvCxnSpPr>
          <p:cNvPr id="13" name="Connecteur droit 12">
            <a:extLst>
              <a:ext uri="{FF2B5EF4-FFF2-40B4-BE49-F238E27FC236}">
                <a16:creationId xmlns:a16="http://schemas.microsoft.com/office/drawing/2014/main" id="{3B6B62DE-CE94-4849-9491-13965D5661D8}"/>
              </a:ext>
            </a:extLst>
          </p:cNvPr>
          <p:cNvCxnSpPr/>
          <p:nvPr/>
        </p:nvCxnSpPr>
        <p:spPr>
          <a:xfrm>
            <a:off x="6604000" y="2514600"/>
            <a:ext cx="0" cy="34163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riangle isocèle 13">
            <a:extLst>
              <a:ext uri="{FF2B5EF4-FFF2-40B4-BE49-F238E27FC236}">
                <a16:creationId xmlns:a16="http://schemas.microsoft.com/office/drawing/2014/main" id="{5FC3B2A9-0813-4D8A-AC6E-3C288F9A193C}"/>
              </a:ext>
            </a:extLst>
          </p:cNvPr>
          <p:cNvSpPr/>
          <p:nvPr/>
        </p:nvSpPr>
        <p:spPr>
          <a:xfrm rot="5400000">
            <a:off x="6432550" y="3797300"/>
            <a:ext cx="596900" cy="2540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ZoneTexte 14">
            <a:extLst>
              <a:ext uri="{FF2B5EF4-FFF2-40B4-BE49-F238E27FC236}">
                <a16:creationId xmlns:a16="http://schemas.microsoft.com/office/drawing/2014/main" id="{9E6C7309-923C-40F2-92F7-1F65606A3EF8}"/>
              </a:ext>
            </a:extLst>
          </p:cNvPr>
          <p:cNvSpPr txBox="1"/>
          <p:nvPr/>
        </p:nvSpPr>
        <p:spPr>
          <a:xfrm>
            <a:off x="838202" y="2680489"/>
            <a:ext cx="5511799" cy="2963055"/>
          </a:xfrm>
          <a:prstGeom prst="rect">
            <a:avLst/>
          </a:prstGeom>
          <a:noFill/>
        </p:spPr>
        <p:txBody>
          <a:bodyPr wrap="square" rtlCol="0">
            <a:spAutoFit/>
          </a:bodyPr>
          <a:lstStyle/>
          <a:p>
            <a:pPr>
              <a:lnSpc>
                <a:spcPct val="107000"/>
              </a:lnSpc>
              <a:spcAft>
                <a:spcPts val="800"/>
              </a:spcAft>
            </a:pPr>
            <a:r>
              <a:rPr lang="fr-CA" dirty="0"/>
              <a:t>L’</a:t>
            </a:r>
            <a:r>
              <a:rPr lang="fr-CA" b="1" u="sng" dirty="0"/>
              <a:t>analyste</a:t>
            </a:r>
            <a:r>
              <a:rPr lang="fr-CA" dirty="0"/>
              <a:t> devrait agir plus en tant que </a:t>
            </a:r>
            <a:r>
              <a:rPr lang="fr-CA" b="1" u="sng" dirty="0"/>
              <a:t>psychanalyste </a:t>
            </a:r>
            <a:r>
              <a:rPr lang="fr-CA" dirty="0"/>
              <a:t>ou </a:t>
            </a:r>
            <a:r>
              <a:rPr lang="fr-CA" b="1" u="sng" dirty="0"/>
              <a:t>coach </a:t>
            </a:r>
            <a:r>
              <a:rPr lang="fr-CA" dirty="0"/>
              <a:t>que consultant ou conseiller </a:t>
            </a:r>
            <a:endParaRPr lang="en-CA" dirty="0"/>
          </a:p>
          <a:p>
            <a:pPr marL="342900" lvl="0" indent="-342900">
              <a:lnSpc>
                <a:spcPct val="107000"/>
              </a:lnSpc>
              <a:spcAft>
                <a:spcPts val="800"/>
              </a:spcAft>
              <a:buFont typeface="Arial" panose="020B0604020202020204" pitchFamily="34" charset="0"/>
              <a:buChar char="•"/>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Éviter de se prononcer à la place du client/utilisateur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Aider le client à s’exprimer et parler de son problème et de ses besoins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Pratiquer l’écoute active et poser des questions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Se focaliser plus sur les problèmes des affaires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Lst>
            </a:pPr>
            <a:r>
              <a:rPr lang="fr-CA"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Éviter de se lancer dans des solutions </a:t>
            </a:r>
            <a:endParaRPr lang="en-CA" sz="1800" b="1"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5836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FR" sz="3200" b="1" spc="150" dirty="0">
                <a:solidFill>
                  <a:srgbClr val="002060"/>
                </a:solidFill>
                <a:latin typeface="Arial" panose="020B0604020202020204" pitchFamily="34" charset="0"/>
                <a:cs typeface="Arial" panose="020B0604020202020204" pitchFamily="34" charset="0"/>
              </a:rPr>
              <a:t>Modèle RUP </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Recueil</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besoins</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(3/5)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25</a:t>
            </a:fld>
            <a:endParaRPr lang="fr-CA" sz="1400" b="1" dirty="0">
              <a:solidFill>
                <a:srgbClr val="002060"/>
              </a:solidFill>
            </a:endParaRPr>
          </a:p>
        </p:txBody>
      </p:sp>
      <p:sp>
        <p:nvSpPr>
          <p:cNvPr id="8" name="TextBox 4">
            <a:extLst>
              <a:ext uri="{FF2B5EF4-FFF2-40B4-BE49-F238E27FC236}">
                <a16:creationId xmlns:a16="http://schemas.microsoft.com/office/drawing/2014/main" id="{04C980D9-4C93-40E7-8F05-30273ED01581}"/>
              </a:ext>
            </a:extLst>
          </p:cNvPr>
          <p:cNvSpPr txBox="1"/>
          <p:nvPr/>
        </p:nvSpPr>
        <p:spPr>
          <a:xfrm>
            <a:off x="766763" y="2038360"/>
            <a:ext cx="9829800" cy="4247317"/>
          </a:xfrm>
          <a:prstGeom prst="rect">
            <a:avLst/>
          </a:prstGeom>
          <a:noFill/>
        </p:spPr>
        <p:txBody>
          <a:bodyPr wrap="square">
            <a:spAutoFit/>
          </a:bodyPr>
          <a:lstStyle/>
          <a:p>
            <a:r>
              <a:rPr lang="fr-FR" b="1" dirty="0"/>
              <a:t>L’observation</a:t>
            </a:r>
            <a:r>
              <a:rPr lang="fr-FR" dirty="0"/>
              <a:t> des utilisateurs en action ou en situation Cette technique est souvent utilisée par les ergonomes pour comprendre le comportement des utilisateurs sur leur poste de travail. </a:t>
            </a:r>
          </a:p>
          <a:p>
            <a:r>
              <a:rPr lang="fr-FR" dirty="0"/>
              <a:t>Exemple, nbre de cliques faits pour atteindre un menu, les astuces que note l’utilisateur pour palier au manquement de son application (post-it, prise de notes, etc….)</a:t>
            </a:r>
          </a:p>
          <a:p>
            <a:endParaRPr lang="fr-FR" dirty="0"/>
          </a:p>
          <a:p>
            <a:r>
              <a:rPr lang="fr-FR" b="1" dirty="0"/>
              <a:t>L’analyse de l’existant </a:t>
            </a:r>
            <a:r>
              <a:rPr lang="fr-FR" dirty="0"/>
              <a:t>: il s’agit d’examiner le système en place et de voir ses forces et ses faiblesses</a:t>
            </a:r>
          </a:p>
          <a:p>
            <a:endParaRPr lang="fr-FR" dirty="0"/>
          </a:p>
          <a:p>
            <a:r>
              <a:rPr lang="fr-FR" b="1" dirty="0"/>
              <a:t>Le questionnaire : </a:t>
            </a:r>
            <a:r>
              <a:rPr lang="fr-FR" dirty="0"/>
              <a:t>On utilise un questionnaire lorsque nous voulons avoir l’avis d’un grand nombre d’utilisateurs sur un certains nombres de besoins particuliers. Combinant des questions fermées, ciblées et questions ouvertes le questionnaire ne doit pas induire (guider) les réponses. </a:t>
            </a:r>
          </a:p>
          <a:p>
            <a:r>
              <a:rPr lang="fr-FR" dirty="0"/>
              <a:t>Les questions du questionnaire doivent être claires et précises. Le questionnaire peut être anonyme ou non. </a:t>
            </a:r>
          </a:p>
          <a:p>
            <a:r>
              <a:rPr lang="fr-FR" dirty="0"/>
              <a:t>Exemple pour améliorer l’utilisation de </a:t>
            </a:r>
            <a:r>
              <a:rPr lang="fr-FR" dirty="0" err="1"/>
              <a:t>eCite</a:t>
            </a:r>
            <a:r>
              <a:rPr lang="fr-FR" dirty="0"/>
              <a:t> par les étudiants, on pourrait envoyer un questionnaire à tous les étudiant en ciblant des problèmes bien précis. Il serait inutile de rencontrer les étudiants un à la fois. </a:t>
            </a:r>
          </a:p>
        </p:txBody>
      </p:sp>
    </p:spTree>
    <p:extLst>
      <p:ext uri="{BB962C8B-B14F-4D97-AF65-F5344CB8AC3E}">
        <p14:creationId xmlns:p14="http://schemas.microsoft.com/office/powerpoint/2010/main" val="3779846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FR" sz="3200" b="1" spc="150" dirty="0">
                <a:solidFill>
                  <a:srgbClr val="002060"/>
                </a:solidFill>
                <a:latin typeface="Arial" panose="020B0604020202020204" pitchFamily="34" charset="0"/>
                <a:cs typeface="Arial" panose="020B0604020202020204" pitchFamily="34" charset="0"/>
              </a:rPr>
              <a:t>Modèle RUP </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Recueil</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besoins</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(4/5)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26</a:t>
            </a:fld>
            <a:endParaRPr lang="fr-CA" sz="1400" b="1" dirty="0">
              <a:solidFill>
                <a:srgbClr val="002060"/>
              </a:solidFill>
            </a:endParaRPr>
          </a:p>
        </p:txBody>
      </p:sp>
      <p:sp>
        <p:nvSpPr>
          <p:cNvPr id="5" name="TextBox 4">
            <a:extLst>
              <a:ext uri="{FF2B5EF4-FFF2-40B4-BE49-F238E27FC236}">
                <a16:creationId xmlns:a16="http://schemas.microsoft.com/office/drawing/2014/main" id="{5EE3646C-68E6-4BED-A55C-5910D033B0C9}"/>
              </a:ext>
            </a:extLst>
          </p:cNvPr>
          <p:cNvSpPr txBox="1"/>
          <p:nvPr/>
        </p:nvSpPr>
        <p:spPr>
          <a:xfrm>
            <a:off x="761999" y="2027727"/>
            <a:ext cx="9829801" cy="3970318"/>
          </a:xfrm>
          <a:prstGeom prst="rect">
            <a:avLst/>
          </a:prstGeom>
          <a:noFill/>
        </p:spPr>
        <p:txBody>
          <a:bodyPr wrap="square">
            <a:spAutoFit/>
          </a:bodyPr>
          <a:lstStyle/>
          <a:p>
            <a:r>
              <a:rPr lang="fr-FR" b="1" dirty="0"/>
              <a:t>Le Brainstorming </a:t>
            </a:r>
            <a:r>
              <a:rPr lang="fr-FR" dirty="0"/>
              <a:t>: Technique idéale pour « défricher » les besoins encore flous ou mal organisés par les utilisateurs lors du démarrage du projet. Le brainstorming peut se faire sous forme de petites rencontres (1 à 2) durant lesquelles les utilisateurs peuvent exprimer ce qui leur parait important dans le projet. Personne ne se censure. Un facilitateur pourra guider le groupe à hiérarchiser les besoins. </a:t>
            </a:r>
          </a:p>
          <a:p>
            <a:endParaRPr lang="fr-FR" dirty="0"/>
          </a:p>
          <a:p>
            <a:r>
              <a:rPr lang="fr-FR" b="1" dirty="0"/>
              <a:t>L’interview </a:t>
            </a:r>
            <a:r>
              <a:rPr lang="fr-FR" dirty="0"/>
              <a:t>: C’est la technique la plus directe pour approfondir un besoin. Un utilisateur à la fois. </a:t>
            </a:r>
          </a:p>
          <a:p>
            <a:r>
              <a:rPr lang="fr-FR" dirty="0"/>
              <a:t>C’est une technique simple mais qui doit être préparée d’avance. L’interview doit se planifier. Fixer une date, une heure début et une durée. </a:t>
            </a:r>
          </a:p>
          <a:p>
            <a:r>
              <a:rPr lang="fr-FR" dirty="0"/>
              <a:t>Les questions de l’interview doivent être minutieusement préparées. C’est à vous de guider l’interview. Lors de l’interview, un utilisateur qui s’ennuie peut vous mener en dehors de votre objectif (il va vous raconter sa vie). C’est à vous de veiller à ce que l’objectif de l’interview soit atteint. À la fin de l’interview, vous devez peut-être valider avec le supérieur hiérarchique de l’utilisateur. </a:t>
            </a:r>
          </a:p>
          <a:p>
            <a:endParaRPr lang="fr-FR" dirty="0"/>
          </a:p>
          <a:p>
            <a:endParaRPr lang="en-CA" dirty="0"/>
          </a:p>
        </p:txBody>
      </p:sp>
    </p:spTree>
    <p:extLst>
      <p:ext uri="{BB962C8B-B14F-4D97-AF65-F5344CB8AC3E}">
        <p14:creationId xmlns:p14="http://schemas.microsoft.com/office/powerpoint/2010/main" val="27582153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FR" sz="3200" b="1" spc="150" dirty="0">
                <a:solidFill>
                  <a:srgbClr val="002060"/>
                </a:solidFill>
                <a:latin typeface="Arial" panose="020B0604020202020204" pitchFamily="34" charset="0"/>
                <a:cs typeface="Arial" panose="020B0604020202020204" pitchFamily="34" charset="0"/>
              </a:rPr>
              <a:t>Modèle RUP </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Recueil</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besoins</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(5/5)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27</a:t>
            </a:fld>
            <a:endParaRPr lang="fr-CA" sz="1400" b="1" dirty="0">
              <a:solidFill>
                <a:srgbClr val="002060"/>
              </a:solidFill>
            </a:endParaRPr>
          </a:p>
        </p:txBody>
      </p:sp>
      <p:sp>
        <p:nvSpPr>
          <p:cNvPr id="4" name="Flèche : pentagone 3">
            <a:extLst>
              <a:ext uri="{FF2B5EF4-FFF2-40B4-BE49-F238E27FC236}">
                <a16:creationId xmlns:a16="http://schemas.microsoft.com/office/drawing/2014/main" id="{39C1BF45-3227-4591-81E0-2D3E227DD5B1}"/>
              </a:ext>
            </a:extLst>
          </p:cNvPr>
          <p:cNvSpPr/>
          <p:nvPr/>
        </p:nvSpPr>
        <p:spPr>
          <a:xfrm rot="5400000">
            <a:off x="3172688" y="802834"/>
            <a:ext cx="1325563" cy="4176000"/>
          </a:xfrm>
          <a:prstGeom prst="homePlate">
            <a:avLst>
              <a:gd name="adj" fmla="val 1084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dirty="0" err="1">
                <a:solidFill>
                  <a:schemeClr val="tx1"/>
                </a:solidFill>
              </a:rPr>
              <a:t>Besoin</a:t>
            </a:r>
            <a:r>
              <a:rPr lang="en-CA" dirty="0">
                <a:solidFill>
                  <a:schemeClr val="tx1"/>
                </a:solidFill>
              </a:rPr>
              <a:t> </a:t>
            </a:r>
            <a:r>
              <a:rPr lang="en-CA" dirty="0" err="1">
                <a:solidFill>
                  <a:schemeClr val="tx1"/>
                </a:solidFill>
              </a:rPr>
              <a:t>Fonctionnel</a:t>
            </a:r>
            <a:endParaRPr lang="en-CA" dirty="0">
              <a:solidFill>
                <a:schemeClr val="tx1"/>
              </a:solidFill>
            </a:endParaRPr>
          </a:p>
          <a:p>
            <a:pPr algn="ctr"/>
            <a:r>
              <a:rPr lang="en-CA" dirty="0">
                <a:solidFill>
                  <a:schemeClr val="tx1"/>
                </a:solidFill>
              </a:rPr>
              <a:t>(BF) </a:t>
            </a:r>
          </a:p>
        </p:txBody>
      </p:sp>
      <p:sp>
        <p:nvSpPr>
          <p:cNvPr id="6" name="Flèche : pentagone 5">
            <a:extLst>
              <a:ext uri="{FF2B5EF4-FFF2-40B4-BE49-F238E27FC236}">
                <a16:creationId xmlns:a16="http://schemas.microsoft.com/office/drawing/2014/main" id="{13307DCC-5647-4CB0-B04D-9AC6BC2B6093}"/>
              </a:ext>
            </a:extLst>
          </p:cNvPr>
          <p:cNvSpPr/>
          <p:nvPr/>
        </p:nvSpPr>
        <p:spPr>
          <a:xfrm rot="5400000">
            <a:off x="7642580" y="796485"/>
            <a:ext cx="1325563" cy="4176000"/>
          </a:xfrm>
          <a:prstGeom prst="homePlate">
            <a:avLst>
              <a:gd name="adj" fmla="val 1084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CA" dirty="0" err="1">
                <a:solidFill>
                  <a:schemeClr val="tx1"/>
                </a:solidFill>
              </a:rPr>
              <a:t>Besoin</a:t>
            </a:r>
            <a:r>
              <a:rPr lang="en-CA" dirty="0">
                <a:solidFill>
                  <a:schemeClr val="tx1"/>
                </a:solidFill>
              </a:rPr>
              <a:t> non-</a:t>
            </a:r>
            <a:r>
              <a:rPr lang="en-CA" dirty="0" err="1">
                <a:solidFill>
                  <a:schemeClr val="tx1"/>
                </a:solidFill>
              </a:rPr>
              <a:t>Fonctionnel</a:t>
            </a:r>
            <a:endParaRPr lang="en-CA" dirty="0">
              <a:solidFill>
                <a:schemeClr val="tx1"/>
              </a:solidFill>
            </a:endParaRPr>
          </a:p>
          <a:p>
            <a:pPr algn="ctr"/>
            <a:r>
              <a:rPr lang="en-CA" dirty="0">
                <a:solidFill>
                  <a:schemeClr val="tx1"/>
                </a:solidFill>
              </a:rPr>
              <a:t>(BNF) </a:t>
            </a:r>
          </a:p>
        </p:txBody>
      </p:sp>
      <p:sp>
        <p:nvSpPr>
          <p:cNvPr id="7" name="Rectangle 6">
            <a:extLst>
              <a:ext uri="{FF2B5EF4-FFF2-40B4-BE49-F238E27FC236}">
                <a16:creationId xmlns:a16="http://schemas.microsoft.com/office/drawing/2014/main" id="{D6C13559-7642-42DD-9FAE-E0654EFB250A}"/>
              </a:ext>
            </a:extLst>
          </p:cNvPr>
          <p:cNvSpPr/>
          <p:nvPr/>
        </p:nvSpPr>
        <p:spPr>
          <a:xfrm>
            <a:off x="1747468" y="5473700"/>
            <a:ext cx="4176001" cy="777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Cas utilisation – use case</a:t>
            </a:r>
          </a:p>
          <a:p>
            <a:pPr algn="ctr"/>
            <a:r>
              <a:rPr lang="en-CA" dirty="0" err="1"/>
              <a:t>Histoire</a:t>
            </a:r>
            <a:r>
              <a:rPr lang="en-CA" dirty="0"/>
              <a:t> </a:t>
            </a:r>
            <a:r>
              <a:rPr lang="en-CA" dirty="0" err="1"/>
              <a:t>d’utisation</a:t>
            </a:r>
            <a:r>
              <a:rPr lang="en-CA" dirty="0"/>
              <a:t> – Story  </a:t>
            </a:r>
          </a:p>
        </p:txBody>
      </p:sp>
      <p:sp>
        <p:nvSpPr>
          <p:cNvPr id="8" name="Rectangle 7">
            <a:extLst>
              <a:ext uri="{FF2B5EF4-FFF2-40B4-BE49-F238E27FC236}">
                <a16:creationId xmlns:a16="http://schemas.microsoft.com/office/drawing/2014/main" id="{D967F164-24FB-4F5B-B6CD-5D52E31288A5}"/>
              </a:ext>
            </a:extLst>
          </p:cNvPr>
          <p:cNvSpPr/>
          <p:nvPr/>
        </p:nvSpPr>
        <p:spPr>
          <a:xfrm>
            <a:off x="6240463" y="5473699"/>
            <a:ext cx="4254500" cy="777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err="1"/>
              <a:t>Liste</a:t>
            </a:r>
            <a:r>
              <a:rPr lang="en-CA" dirty="0"/>
              <a:t> </a:t>
            </a:r>
            <a:r>
              <a:rPr lang="en-CA" dirty="0" err="1"/>
              <a:t>ou</a:t>
            </a:r>
            <a:r>
              <a:rPr lang="en-CA" dirty="0"/>
              <a:t> grille des BNF </a:t>
            </a:r>
          </a:p>
        </p:txBody>
      </p:sp>
      <p:sp>
        <p:nvSpPr>
          <p:cNvPr id="9" name="ZoneTexte 8">
            <a:extLst>
              <a:ext uri="{FF2B5EF4-FFF2-40B4-BE49-F238E27FC236}">
                <a16:creationId xmlns:a16="http://schemas.microsoft.com/office/drawing/2014/main" id="{C73261D0-EC07-4411-897E-7C6A63D03261}"/>
              </a:ext>
            </a:extLst>
          </p:cNvPr>
          <p:cNvSpPr txBox="1"/>
          <p:nvPr/>
        </p:nvSpPr>
        <p:spPr>
          <a:xfrm>
            <a:off x="1747468" y="3511547"/>
            <a:ext cx="4176001" cy="923330"/>
          </a:xfrm>
          <a:prstGeom prst="rect">
            <a:avLst/>
          </a:prstGeom>
          <a:noFill/>
        </p:spPr>
        <p:txBody>
          <a:bodyPr wrap="square" rtlCol="0">
            <a:spAutoFit/>
          </a:bodyPr>
          <a:lstStyle/>
          <a:p>
            <a:r>
              <a:rPr lang="fr-FR" dirty="0"/>
              <a:t>Décrire ce qu’un système doit faire et le comportement du système en ce qui concerne les fonctionnalités du système.</a:t>
            </a:r>
            <a:endParaRPr lang="en-CA" dirty="0"/>
          </a:p>
        </p:txBody>
      </p:sp>
      <p:sp>
        <p:nvSpPr>
          <p:cNvPr id="10" name="ZoneTexte 9">
            <a:extLst>
              <a:ext uri="{FF2B5EF4-FFF2-40B4-BE49-F238E27FC236}">
                <a16:creationId xmlns:a16="http://schemas.microsoft.com/office/drawing/2014/main" id="{B0FA5742-CFA5-413D-AB42-E601DCBE9FF7}"/>
              </a:ext>
            </a:extLst>
          </p:cNvPr>
          <p:cNvSpPr txBox="1"/>
          <p:nvPr/>
        </p:nvSpPr>
        <p:spPr>
          <a:xfrm>
            <a:off x="6114915" y="3559971"/>
            <a:ext cx="4481648" cy="1754326"/>
          </a:xfrm>
          <a:prstGeom prst="rect">
            <a:avLst/>
          </a:prstGeom>
          <a:noFill/>
        </p:spPr>
        <p:txBody>
          <a:bodyPr wrap="square" rtlCol="0">
            <a:spAutoFit/>
          </a:bodyPr>
          <a:lstStyle/>
          <a:p>
            <a:r>
              <a:rPr lang="fr-FR" dirty="0"/>
              <a:t>Elabore les caractéristique de performance du système, les BNF sont généralement des contraintes sur la manière dont le système fonctionnera. </a:t>
            </a:r>
          </a:p>
          <a:p>
            <a:r>
              <a:rPr lang="fr-FR" dirty="0"/>
              <a:t>Ils représentent des indicateurs de qualité de l’exécution des besoins fonctionnels.</a:t>
            </a:r>
            <a:endParaRPr lang="en-CA" dirty="0"/>
          </a:p>
        </p:txBody>
      </p:sp>
    </p:spTree>
    <p:extLst>
      <p:ext uri="{BB962C8B-B14F-4D97-AF65-F5344CB8AC3E}">
        <p14:creationId xmlns:p14="http://schemas.microsoft.com/office/powerpoint/2010/main" val="2463976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0D80-99F2-4E9F-B920-DC2437A5FFF9}"/>
              </a:ext>
            </a:extLst>
          </p:cNvPr>
          <p:cNvSpPr>
            <a:spLocks noGrp="1"/>
          </p:cNvSpPr>
          <p:nvPr>
            <p:ph type="title"/>
          </p:nvPr>
        </p:nvSpPr>
        <p:spPr/>
        <p:txBody>
          <a:bodyPr>
            <a:normAutofit/>
          </a:bodyPr>
          <a:lstStyle/>
          <a:p>
            <a:r>
              <a:rPr lang="fr-CA" sz="4900" b="1" spc="150" dirty="0">
                <a:solidFill>
                  <a:srgbClr val="002060"/>
                </a:solidFill>
                <a:latin typeface="Agency FB" panose="020B0503020202020204" pitchFamily="34" charset="0"/>
              </a:rPr>
              <a:t>Cycle de développement logiciel</a:t>
            </a:r>
            <a:br>
              <a:rPr lang="fr-CA" sz="6000" b="1" spc="150" dirty="0">
                <a:solidFill>
                  <a:srgbClr val="002060"/>
                </a:solidFill>
                <a:latin typeface="Agency FB" panose="020B0503020202020204" pitchFamily="34" charset="0"/>
              </a:rPr>
            </a:br>
            <a:r>
              <a:rPr lang="fr-FR" sz="3600" b="1" spc="150" dirty="0">
                <a:solidFill>
                  <a:srgbClr val="002060"/>
                </a:solidFill>
                <a:latin typeface="Arial" panose="020B0604020202020204" pitchFamily="34" charset="0"/>
                <a:cs typeface="Arial" panose="020B0604020202020204" pitchFamily="34" charset="0"/>
              </a:rPr>
              <a:t>Modèle RUP </a:t>
            </a:r>
            <a:r>
              <a:rPr lang="en-CA" sz="3600" b="1" spc="150" dirty="0">
                <a:solidFill>
                  <a:srgbClr val="002060"/>
                </a:solidFill>
                <a:latin typeface="Arial" panose="020B0604020202020204" pitchFamily="34" charset="0"/>
                <a:cs typeface="Arial" panose="020B0604020202020204" pitchFamily="34" charset="0"/>
              </a:rPr>
              <a:t>– </a:t>
            </a:r>
            <a:r>
              <a:rPr lang="en-CA" sz="3600" b="1" spc="150" dirty="0" err="1">
                <a:solidFill>
                  <a:srgbClr val="002060"/>
                </a:solidFill>
                <a:latin typeface="Arial" panose="020B0604020202020204" pitchFamily="34" charset="0"/>
                <a:cs typeface="Arial" panose="020B0604020202020204" pitchFamily="34" charset="0"/>
              </a:rPr>
              <a:t>Recueil</a:t>
            </a:r>
            <a:r>
              <a:rPr lang="en-CA" sz="3600" b="1" spc="150" dirty="0">
                <a:solidFill>
                  <a:srgbClr val="002060"/>
                </a:solidFill>
                <a:latin typeface="Arial" panose="020B0604020202020204" pitchFamily="34" charset="0"/>
                <a:cs typeface="Arial" panose="020B0604020202020204" pitchFamily="34" charset="0"/>
              </a:rPr>
              <a:t> des </a:t>
            </a:r>
            <a:r>
              <a:rPr lang="en-CA" sz="3600" b="1" spc="150" dirty="0" err="1">
                <a:solidFill>
                  <a:srgbClr val="002060"/>
                </a:solidFill>
                <a:latin typeface="Arial" panose="020B0604020202020204" pitchFamily="34" charset="0"/>
                <a:cs typeface="Arial" panose="020B0604020202020204" pitchFamily="34" charset="0"/>
              </a:rPr>
              <a:t>besoins</a:t>
            </a:r>
            <a:endParaRPr lang="en-CA" sz="3600" b="1" spc="150" dirty="0">
              <a:solidFill>
                <a:srgbClr val="002060"/>
              </a:solidFill>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28</a:t>
            </a:fld>
            <a:endParaRPr lang="fr-CA"/>
          </a:p>
        </p:txBody>
      </p:sp>
      <p:sp>
        <p:nvSpPr>
          <p:cNvPr id="4" name="ZoneTexte 3">
            <a:extLst>
              <a:ext uri="{FF2B5EF4-FFF2-40B4-BE49-F238E27FC236}">
                <a16:creationId xmlns:a16="http://schemas.microsoft.com/office/drawing/2014/main" id="{FF637B14-1C01-4AAD-B13F-2DBB5AF05412}"/>
              </a:ext>
            </a:extLst>
          </p:cNvPr>
          <p:cNvSpPr txBox="1"/>
          <p:nvPr/>
        </p:nvSpPr>
        <p:spPr>
          <a:xfrm>
            <a:off x="838200" y="2311400"/>
            <a:ext cx="8915400" cy="2821735"/>
          </a:xfrm>
          <a:prstGeom prst="rect">
            <a:avLst/>
          </a:prstGeom>
          <a:noFill/>
        </p:spPr>
        <p:txBody>
          <a:bodyPr wrap="square" rtlCol="0">
            <a:spAutoFit/>
          </a:bodyPr>
          <a:lstStyle/>
          <a:p>
            <a:r>
              <a:rPr lang="fr-CA" dirty="0"/>
              <a:t>EXERCICE</a:t>
            </a:r>
            <a:r>
              <a:rPr lang="en-CA" dirty="0"/>
              <a:t> </a:t>
            </a:r>
          </a:p>
          <a:p>
            <a:endParaRPr lang="en-CA" dirty="0"/>
          </a:p>
          <a:p>
            <a:pPr marL="342900" lvl="0" indent="-342900">
              <a:lnSpc>
                <a:spcPct val="107000"/>
              </a:lnSpc>
              <a:spcAft>
                <a:spcPts val="800"/>
              </a:spcAft>
              <a:buFont typeface="Times New Roman" panose="02020603050405020304" pitchFamily="18" charset="0"/>
              <a:buChar char="-"/>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Prendre un projet fictif (développement d’un site web, conception et développement d’une application mobile iOS/Android,  construction d’une maison, ou autres)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Identifier 2-3 spécifications fonctionnelles</a:t>
            </a:r>
          </a:p>
          <a:p>
            <a:pPr marL="342900" indent="-342900">
              <a:lnSpc>
                <a:spcPct val="107000"/>
              </a:lnSpc>
              <a:spcAft>
                <a:spcPts val="800"/>
              </a:spcAft>
              <a:buFont typeface="+mj-lt"/>
              <a:buAutoNum type="arabicPeriod"/>
              <a:tabLst>
                <a:tab pos="457200" algn="l"/>
              </a:tabLst>
            </a:pPr>
            <a:r>
              <a:rPr lang="fr-CA" sz="1800" dirty="0">
                <a:effectLst/>
                <a:latin typeface="Calibri" panose="020F0502020204030204" pitchFamily="34" charset="0"/>
                <a:ea typeface="Calibri" panose="020F0502020204030204" pitchFamily="34" charset="0"/>
                <a:cs typeface="Times New Roman" panose="02020603050405020304" pitchFamily="18" charset="0"/>
              </a:rPr>
              <a:t>Identifier 4-5 spécifications non-fonctionnelles</a:t>
            </a:r>
          </a:p>
          <a:p>
            <a:pPr marL="342900" lvl="0" indent="-342900">
              <a:lnSpc>
                <a:spcPct val="107000"/>
              </a:lnSpc>
              <a:spcAft>
                <a:spcPts val="800"/>
              </a:spcAft>
              <a:buFont typeface="+mj-lt"/>
              <a:buAutoNum type="arabicPeriod"/>
              <a:tabLst>
                <a:tab pos="457200" algn="l"/>
              </a:tabLst>
            </a:pPr>
            <a:endParaRPr lang="fr-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endParaRPr lang="en-CA" dirty="0"/>
          </a:p>
        </p:txBody>
      </p:sp>
    </p:spTree>
    <p:extLst>
      <p:ext uri="{BB962C8B-B14F-4D97-AF65-F5344CB8AC3E}">
        <p14:creationId xmlns:p14="http://schemas.microsoft.com/office/powerpoint/2010/main" val="3551934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en-CA" sz="3200" b="1" spc="150" dirty="0" err="1">
                <a:solidFill>
                  <a:srgbClr val="002060"/>
                </a:solidFill>
                <a:latin typeface="Arial" panose="020B0604020202020204" pitchFamily="34" charset="0"/>
                <a:cs typeface="Arial" panose="020B0604020202020204" pitchFamily="34" charset="0"/>
              </a:rPr>
              <a:t>Recueil</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besoins</a:t>
            </a:r>
            <a:r>
              <a:rPr lang="en-CA" sz="3200" b="1" spc="150" dirty="0">
                <a:solidFill>
                  <a:srgbClr val="002060"/>
                </a:solidFill>
                <a:latin typeface="Arial" panose="020B0604020202020204" pitchFamily="34" charset="0"/>
                <a:cs typeface="Arial" panose="020B0604020202020204" pitchFamily="34" charset="0"/>
              </a:rPr>
              <a:t> – Cas </a:t>
            </a:r>
            <a:r>
              <a:rPr lang="en-CA" sz="3200" b="1" spc="150" dirty="0" err="1">
                <a:solidFill>
                  <a:srgbClr val="002060"/>
                </a:solidFill>
                <a:latin typeface="Arial" panose="020B0604020202020204" pitchFamily="34" charset="0"/>
                <a:cs typeface="Arial" panose="020B0604020202020204" pitchFamily="34" charset="0"/>
              </a:rPr>
              <a:t>d’utilisation</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29</a:t>
            </a:fld>
            <a:endParaRPr lang="fr-CA" sz="1400" b="1" dirty="0">
              <a:solidFill>
                <a:srgbClr val="002060"/>
              </a:solidFill>
            </a:endParaRPr>
          </a:p>
        </p:txBody>
      </p:sp>
      <p:sp>
        <p:nvSpPr>
          <p:cNvPr id="4" name="ZoneTexte 3">
            <a:extLst>
              <a:ext uri="{FF2B5EF4-FFF2-40B4-BE49-F238E27FC236}">
                <a16:creationId xmlns:a16="http://schemas.microsoft.com/office/drawing/2014/main" id="{B65A6DE8-4E76-4C12-A38D-63E7D87FB932}"/>
              </a:ext>
            </a:extLst>
          </p:cNvPr>
          <p:cNvSpPr txBox="1"/>
          <p:nvPr/>
        </p:nvSpPr>
        <p:spPr>
          <a:xfrm>
            <a:off x="652464" y="1900237"/>
            <a:ext cx="11133137" cy="3492000"/>
          </a:xfrm>
          <a:prstGeom prst="rect">
            <a:avLst/>
          </a:prstGeom>
          <a:noFill/>
        </p:spPr>
        <p:txBody>
          <a:bodyPr wrap="square" rtlCol="0">
            <a:spAutoFit/>
          </a:bodyPr>
          <a:lstStyle/>
          <a:p>
            <a:pPr algn="l"/>
            <a:r>
              <a:rPr lang="fr-FR" sz="2000" dirty="0"/>
              <a:t>Un cas d'utilisation permet de décrire une séquence d'événements qui, pris tous ensemble, définissent ce qui est attendu d’un système. Chaque cas d'utilisation contient un ou plusieurs scénarios qui définissent comment le système devrait interagir avec les utilisateurs pour atteindre un but ou une fonction spécifique.</a:t>
            </a:r>
          </a:p>
          <a:p>
            <a:pPr marL="285750" indent="-285750" algn="l">
              <a:buFont typeface="Arial" panose="020B0604020202020204" pitchFamily="34" charset="0"/>
              <a:buChar char="•"/>
            </a:pPr>
            <a:r>
              <a:rPr lang="fr-FR" sz="2000" dirty="0"/>
              <a:t>Ils centrent l'expression des exigences du système sur ses utilisateurs </a:t>
            </a:r>
          </a:p>
          <a:p>
            <a:pPr marL="285750" indent="-285750" algn="l">
              <a:buFont typeface="Arial" panose="020B0604020202020204" pitchFamily="34" charset="0"/>
              <a:buChar char="•"/>
            </a:pPr>
            <a:r>
              <a:rPr lang="fr-FR" sz="2000" dirty="0"/>
              <a:t>Ils se limitent aux préoccupations "réelles" des utilisateurs ;</a:t>
            </a:r>
          </a:p>
          <a:p>
            <a:pPr marL="285750" indent="-285750" algn="l">
              <a:buFont typeface="Arial" panose="020B0604020202020204" pitchFamily="34" charset="0"/>
              <a:buChar char="•"/>
            </a:pPr>
            <a:r>
              <a:rPr lang="fr-FR" sz="2000" dirty="0"/>
              <a:t>ils ne présentent pas de solutions d'implémentation et ne forment pas un inventaire fonctionnel du système. </a:t>
            </a:r>
          </a:p>
          <a:p>
            <a:pPr marL="285750" indent="-285750" algn="l">
              <a:buFont typeface="Arial" panose="020B0604020202020204" pitchFamily="34" charset="0"/>
              <a:buChar char="•"/>
            </a:pPr>
            <a:r>
              <a:rPr lang="fr-FR" sz="2000" dirty="0"/>
              <a:t>Ils identifient les utilisateurs du système et leur interaction avec celui-ci </a:t>
            </a:r>
          </a:p>
          <a:p>
            <a:pPr marL="285750" indent="-285750" algn="l">
              <a:buFont typeface="Arial" panose="020B0604020202020204" pitchFamily="34" charset="0"/>
              <a:buChar char="•"/>
            </a:pPr>
            <a:endParaRPr lang="fr-FR" sz="2000" dirty="0"/>
          </a:p>
          <a:p>
            <a:pPr algn="l"/>
            <a:endParaRPr lang="fr-FR" dirty="0">
              <a:solidFill>
                <a:srgbClr val="333333"/>
              </a:solidFill>
              <a:latin typeface="Microsoft YaHei" panose="020B0503020204020204" pitchFamily="34" charset="-122"/>
              <a:ea typeface="Microsoft YaHei" panose="020B0503020204020204" pitchFamily="34" charset="-122"/>
            </a:endParaRPr>
          </a:p>
        </p:txBody>
      </p:sp>
      <p:sp>
        <p:nvSpPr>
          <p:cNvPr id="6" name="Flèche : pentagone 5">
            <a:extLst>
              <a:ext uri="{FF2B5EF4-FFF2-40B4-BE49-F238E27FC236}">
                <a16:creationId xmlns:a16="http://schemas.microsoft.com/office/drawing/2014/main" id="{1B50EA88-5CC3-497F-B183-EDB775B81C97}"/>
              </a:ext>
            </a:extLst>
          </p:cNvPr>
          <p:cNvSpPr/>
          <p:nvPr/>
        </p:nvSpPr>
        <p:spPr>
          <a:xfrm rot="5400000">
            <a:off x="4423572" y="-1902620"/>
            <a:ext cx="3478212" cy="11020428"/>
          </a:xfrm>
          <a:prstGeom prst="homePlate">
            <a:avLst>
              <a:gd name="adj" fmla="val 18274"/>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8" name="ZoneTexte 7">
            <a:extLst>
              <a:ext uri="{FF2B5EF4-FFF2-40B4-BE49-F238E27FC236}">
                <a16:creationId xmlns:a16="http://schemas.microsoft.com/office/drawing/2014/main" id="{E2F1E1C2-3A79-4147-A6A8-1E5F2EDFE0FD}"/>
              </a:ext>
            </a:extLst>
          </p:cNvPr>
          <p:cNvSpPr txBox="1"/>
          <p:nvPr/>
        </p:nvSpPr>
        <p:spPr>
          <a:xfrm>
            <a:off x="766763" y="5286375"/>
            <a:ext cx="5329237" cy="1435100"/>
          </a:xfrm>
          <a:prstGeom prst="rect">
            <a:avLst/>
          </a:prstGeom>
          <a:solidFill>
            <a:schemeClr val="accent1">
              <a:lumMod val="40000"/>
              <a:lumOff val="60000"/>
            </a:schemeClr>
          </a:solidFill>
        </p:spPr>
        <p:txBody>
          <a:bodyPr wrap="square" rtlCol="0">
            <a:noAutofit/>
          </a:bodyPr>
          <a:lstStyle/>
          <a:p>
            <a:r>
              <a:rPr lang="fr-FR" dirty="0">
                <a:solidFill>
                  <a:srgbClr val="333333"/>
                </a:solidFill>
                <a:latin typeface="Microsoft YaHei" panose="020B0503020204020204" pitchFamily="34" charset="-122"/>
                <a:ea typeface="Microsoft YaHei" panose="020B0503020204020204" pitchFamily="34" charset="-122"/>
              </a:rPr>
              <a:t>D</a:t>
            </a:r>
            <a:r>
              <a:rPr lang="fr-FR" b="0" i="0" dirty="0">
                <a:solidFill>
                  <a:srgbClr val="333333"/>
                </a:solidFill>
                <a:effectLst/>
                <a:latin typeface="Microsoft YaHei" panose="020B0503020204020204" pitchFamily="34" charset="-122"/>
                <a:ea typeface="Microsoft YaHei" panose="020B0503020204020204" pitchFamily="34" charset="-122"/>
              </a:rPr>
              <a:t>iagrammes de cas d'utilisation est une r</a:t>
            </a:r>
            <a:r>
              <a:rPr lang="fr-FR" dirty="0">
                <a:solidFill>
                  <a:srgbClr val="333333"/>
                </a:solidFill>
                <a:latin typeface="Microsoft YaHei" panose="020B0503020204020204" pitchFamily="34" charset="-122"/>
                <a:ea typeface="Microsoft YaHei" panose="020B0503020204020204" pitchFamily="34" charset="-122"/>
              </a:rPr>
              <a:t>eprésentation graphique: </a:t>
            </a:r>
          </a:p>
          <a:p>
            <a:pPr marL="742950" lvl="1" indent="-285750">
              <a:buFont typeface="Arial" panose="020B0604020202020204" pitchFamily="34" charset="0"/>
              <a:buChar char="•"/>
            </a:pPr>
            <a:r>
              <a:rPr lang="fr-FR" b="0" i="0" dirty="0">
                <a:solidFill>
                  <a:srgbClr val="333333"/>
                </a:solidFill>
                <a:effectLst/>
                <a:latin typeface="Microsoft YaHei" panose="020B0503020204020204" pitchFamily="34" charset="-122"/>
                <a:ea typeface="Microsoft YaHei" panose="020B0503020204020204" pitchFamily="34" charset="-122"/>
              </a:rPr>
              <a:t>hiérarchique et structuré. </a:t>
            </a:r>
          </a:p>
          <a:p>
            <a:pPr marL="742950" lvl="1" indent="-285750">
              <a:buFont typeface="Arial" panose="020B0604020202020204" pitchFamily="34" charset="0"/>
              <a:buChar char="•"/>
            </a:pPr>
            <a:r>
              <a:rPr lang="fr-FR" dirty="0">
                <a:solidFill>
                  <a:srgbClr val="333333"/>
                </a:solidFill>
                <a:latin typeface="Microsoft YaHei" panose="020B0503020204020204" pitchFamily="34" charset="-122"/>
                <a:ea typeface="Microsoft YaHei" panose="020B0503020204020204" pitchFamily="34" charset="-122"/>
              </a:rPr>
              <a:t>e</a:t>
            </a:r>
            <a:r>
              <a:rPr lang="fr-FR" b="0" i="0" dirty="0">
                <a:solidFill>
                  <a:srgbClr val="333333"/>
                </a:solidFill>
                <a:effectLst/>
                <a:latin typeface="Microsoft YaHei" panose="020B0503020204020204" pitchFamily="34" charset="-122"/>
                <a:ea typeface="Microsoft YaHei" panose="020B0503020204020204" pitchFamily="34" charset="-122"/>
              </a:rPr>
              <a:t>xprime les diverses relations entre les cas d'utilisation et les acteurs </a:t>
            </a:r>
            <a:endParaRPr lang="en-CA" dirty="0"/>
          </a:p>
        </p:txBody>
      </p:sp>
      <p:sp>
        <p:nvSpPr>
          <p:cNvPr id="9" name="ZoneTexte 8">
            <a:extLst>
              <a:ext uri="{FF2B5EF4-FFF2-40B4-BE49-F238E27FC236}">
                <a16:creationId xmlns:a16="http://schemas.microsoft.com/office/drawing/2014/main" id="{0FBF2F79-4B26-4049-A444-FC2B4CDEAAB7}"/>
              </a:ext>
            </a:extLst>
          </p:cNvPr>
          <p:cNvSpPr txBox="1"/>
          <p:nvPr/>
        </p:nvSpPr>
        <p:spPr>
          <a:xfrm>
            <a:off x="6343655" y="5286374"/>
            <a:ext cx="5329237" cy="1435101"/>
          </a:xfrm>
          <a:prstGeom prst="rect">
            <a:avLst/>
          </a:prstGeom>
          <a:solidFill>
            <a:schemeClr val="accent1">
              <a:lumMod val="40000"/>
              <a:lumOff val="60000"/>
            </a:schemeClr>
          </a:solidFill>
        </p:spPr>
        <p:txBody>
          <a:bodyPr wrap="square" rtlCol="0">
            <a:noAutofit/>
          </a:bodyPr>
          <a:lstStyle/>
          <a:p>
            <a:r>
              <a:rPr lang="fr-FR" dirty="0">
                <a:solidFill>
                  <a:srgbClr val="333333"/>
                </a:solidFill>
                <a:latin typeface="Microsoft YaHei" panose="020B0503020204020204" pitchFamily="34" charset="-122"/>
                <a:ea typeface="Microsoft YaHei" panose="020B0503020204020204" pitchFamily="34" charset="-122"/>
              </a:rPr>
              <a:t>H</a:t>
            </a:r>
            <a:r>
              <a:rPr lang="fr-FR" b="0" i="0" dirty="0">
                <a:solidFill>
                  <a:srgbClr val="333333"/>
                </a:solidFill>
                <a:effectLst/>
                <a:latin typeface="Microsoft YaHei" panose="020B0503020204020204" pitchFamily="34" charset="-122"/>
                <a:ea typeface="Microsoft YaHei" panose="020B0503020204020204" pitchFamily="34" charset="-122"/>
              </a:rPr>
              <a:t>istoires d'utilisateurs est une r</a:t>
            </a:r>
            <a:r>
              <a:rPr lang="fr-FR" dirty="0">
                <a:solidFill>
                  <a:srgbClr val="333333"/>
                </a:solidFill>
                <a:latin typeface="Microsoft YaHei" panose="020B0503020204020204" pitchFamily="34" charset="-122"/>
                <a:ea typeface="Microsoft YaHei" panose="020B0503020204020204" pitchFamily="34" charset="-122"/>
              </a:rPr>
              <a:t>eprésentation littéraire. </a:t>
            </a:r>
          </a:p>
          <a:p>
            <a:pPr marL="285750" indent="-285750">
              <a:buFont typeface="Arial" panose="020B0604020202020204" pitchFamily="34" charset="0"/>
              <a:buChar char="•"/>
            </a:pPr>
            <a:r>
              <a:rPr lang="fr-FR" dirty="0">
                <a:solidFill>
                  <a:srgbClr val="333333"/>
                </a:solidFill>
                <a:latin typeface="Microsoft YaHei" panose="020B0503020204020204" pitchFamily="34" charset="-122"/>
                <a:ea typeface="Microsoft YaHei" panose="020B0503020204020204" pitchFamily="34" charset="-122"/>
              </a:rPr>
              <a:t>u</a:t>
            </a:r>
            <a:r>
              <a:rPr lang="fr-FR" b="0" i="0" dirty="0">
                <a:solidFill>
                  <a:srgbClr val="333333"/>
                </a:solidFill>
                <a:effectLst/>
                <a:latin typeface="Microsoft YaHei" panose="020B0503020204020204" pitchFamily="34" charset="-122"/>
                <a:ea typeface="Microsoft YaHei" panose="020B0503020204020204" pitchFamily="34" charset="-122"/>
              </a:rPr>
              <a:t>ne description du besoin/ ou de la fonctionnalité décrite en mots compréhensibles.</a:t>
            </a:r>
            <a:endParaRPr lang="en-CA" dirty="0"/>
          </a:p>
        </p:txBody>
      </p:sp>
    </p:spTree>
    <p:extLst>
      <p:ext uri="{BB962C8B-B14F-4D97-AF65-F5344CB8AC3E}">
        <p14:creationId xmlns:p14="http://schemas.microsoft.com/office/powerpoint/2010/main" val="251706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3</a:t>
            </a:fld>
            <a:endParaRPr lang="fr-CA"/>
          </a:p>
        </p:txBody>
      </p:sp>
      <p:sp>
        <p:nvSpPr>
          <p:cNvPr id="51" name="Title 7">
            <a:extLst>
              <a:ext uri="{FF2B5EF4-FFF2-40B4-BE49-F238E27FC236}">
                <a16:creationId xmlns:a16="http://schemas.microsoft.com/office/drawing/2014/main" id="{472E8DBA-FCB9-4F5F-906B-06BB0D097A8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DevOps </a:t>
            </a:r>
            <a:endParaRPr lang="fr-CA" sz="3200" b="1" spc="150" dirty="0">
              <a:solidFill>
                <a:srgbClr val="002060"/>
              </a:solidFill>
              <a:latin typeface="Arial" panose="020B0604020202020204" pitchFamily="34" charset="0"/>
              <a:cs typeface="Arial" panose="020B0604020202020204" pitchFamily="34" charset="0"/>
            </a:endParaRPr>
          </a:p>
        </p:txBody>
      </p:sp>
      <p:pic>
        <p:nvPicPr>
          <p:cNvPr id="19" name="Image 18">
            <a:extLst>
              <a:ext uri="{FF2B5EF4-FFF2-40B4-BE49-F238E27FC236}">
                <a16:creationId xmlns:a16="http://schemas.microsoft.com/office/drawing/2014/main" id="{F7458AAF-A83C-51AA-70D9-28FB7DA2C0E6}"/>
              </a:ext>
            </a:extLst>
          </p:cNvPr>
          <p:cNvPicPr>
            <a:picLocks noChangeAspect="1"/>
          </p:cNvPicPr>
          <p:nvPr/>
        </p:nvPicPr>
        <p:blipFill>
          <a:blip r:embed="rId2"/>
          <a:stretch>
            <a:fillRect/>
          </a:stretch>
        </p:blipFill>
        <p:spPr>
          <a:xfrm>
            <a:off x="6137564" y="3045691"/>
            <a:ext cx="3827810" cy="1857117"/>
          </a:xfrm>
          <a:prstGeom prst="rect">
            <a:avLst/>
          </a:prstGeom>
        </p:spPr>
      </p:pic>
      <p:pic>
        <p:nvPicPr>
          <p:cNvPr id="1030" name="Picture 6">
            <a:extLst>
              <a:ext uri="{FF2B5EF4-FFF2-40B4-BE49-F238E27FC236}">
                <a16:creationId xmlns:a16="http://schemas.microsoft.com/office/drawing/2014/main" id="{5BEA65DF-6D44-1524-9B62-74BE3E4D2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5403" y="3045691"/>
            <a:ext cx="3504161" cy="1984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9952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Diagramme</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cas</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d’utilisation</a:t>
            </a:r>
            <a:r>
              <a:rPr lang="en-CA" sz="3200" b="1" spc="150" dirty="0">
                <a:solidFill>
                  <a:srgbClr val="002060"/>
                </a:solidFill>
                <a:latin typeface="Arial" panose="020B0604020202020204" pitchFamily="34" charset="0"/>
                <a:cs typeface="Arial" panose="020B0604020202020204" pitchFamily="34" charset="0"/>
              </a:rPr>
              <a:t>- </a:t>
            </a:r>
            <a:r>
              <a:rPr lang="fr-CA" sz="3200" b="1" spc="150" dirty="0">
                <a:solidFill>
                  <a:srgbClr val="002060"/>
                </a:solidFill>
                <a:latin typeface="Arial" panose="020B0604020202020204" pitchFamily="34" charset="0"/>
                <a:cs typeface="Arial" panose="020B0604020202020204" pitchFamily="34" charset="0"/>
              </a:rPr>
              <a:t>Généralités</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30</a:t>
            </a:fld>
            <a:endParaRPr lang="fr-CA" sz="1400" b="1" dirty="0">
              <a:solidFill>
                <a:srgbClr val="002060"/>
              </a:solidFill>
            </a:endParaRPr>
          </a:p>
        </p:txBody>
      </p:sp>
      <p:sp>
        <p:nvSpPr>
          <p:cNvPr id="5" name="ZoneTexte 4">
            <a:extLst>
              <a:ext uri="{FF2B5EF4-FFF2-40B4-BE49-F238E27FC236}">
                <a16:creationId xmlns:a16="http://schemas.microsoft.com/office/drawing/2014/main" id="{46D5C666-9830-403F-ACA5-247822970ABD}"/>
              </a:ext>
            </a:extLst>
          </p:cNvPr>
          <p:cNvSpPr txBox="1"/>
          <p:nvPr/>
        </p:nvSpPr>
        <p:spPr>
          <a:xfrm>
            <a:off x="766762" y="2024063"/>
            <a:ext cx="7170738" cy="4439933"/>
          </a:xfrm>
          <a:prstGeom prst="rect">
            <a:avLst/>
          </a:prstGeom>
          <a:noFill/>
        </p:spPr>
        <p:txBody>
          <a:bodyPr wrap="square" rtlCol="0">
            <a:spAutoFit/>
          </a:bodyPr>
          <a:lstStyle/>
          <a:p>
            <a:pPr>
              <a:lnSpc>
                <a:spcPct val="107000"/>
              </a:lnSpc>
              <a:spcAft>
                <a:spcPts val="800"/>
              </a:spcAft>
            </a:pPr>
            <a:r>
              <a:rPr lang="fr-CA" sz="2000" dirty="0"/>
              <a:t>Un diagramme de cas d’utilisation est constitué de quatre différents composants: </a:t>
            </a:r>
          </a:p>
          <a:p>
            <a:pPr marL="342900" indent="-342900">
              <a:lnSpc>
                <a:spcPct val="107000"/>
              </a:lnSpc>
              <a:spcAft>
                <a:spcPts val="800"/>
              </a:spcAft>
              <a:buFont typeface="+mj-lt"/>
              <a:buAutoNum type="arabicPeriod"/>
            </a:pPr>
            <a:r>
              <a:rPr lang="fr-CA" sz="2000" b="1" dirty="0"/>
              <a:t>Systèmes: </a:t>
            </a:r>
            <a:r>
              <a:rPr lang="fr-CA" sz="2000" dirty="0"/>
              <a:t>est-ce que vous développez (un site internet, module d’un logiciel, un processus d’affaires, une application, ou autre).</a:t>
            </a:r>
            <a:endParaRPr lang="en-CA" sz="2000" dirty="0"/>
          </a:p>
          <a:p>
            <a:pPr marL="342900" indent="-342900">
              <a:lnSpc>
                <a:spcPct val="107000"/>
              </a:lnSpc>
              <a:spcAft>
                <a:spcPts val="800"/>
              </a:spcAft>
              <a:buFont typeface="+mj-lt"/>
              <a:buAutoNum type="arabicPeriod"/>
            </a:pPr>
            <a:r>
              <a:rPr lang="fr-CA" sz="2000" b="1" dirty="0"/>
              <a:t>Acteurs: </a:t>
            </a:r>
            <a:r>
              <a:rPr lang="fr-CA" sz="2000" dirty="0"/>
              <a:t>est quelqu’un ou quelque chose qui utilise le système afin d’accomplir un objectif (une personne, une organisation, un autre système, ou un dispositif externe) </a:t>
            </a:r>
            <a:endParaRPr lang="en-CA" sz="2000" dirty="0"/>
          </a:p>
          <a:p>
            <a:pPr marL="342900" indent="-342900">
              <a:lnSpc>
                <a:spcPct val="107000"/>
              </a:lnSpc>
              <a:spcAft>
                <a:spcPts val="800"/>
              </a:spcAft>
              <a:buFont typeface="+mj-lt"/>
              <a:buAutoNum type="arabicPeriod"/>
            </a:pPr>
            <a:r>
              <a:rPr lang="fr-CA" sz="2000" b="1" dirty="0"/>
              <a:t>Cas d’utilisation: </a:t>
            </a:r>
            <a:r>
              <a:rPr lang="fr-CA" sz="2000" dirty="0"/>
              <a:t>c’est l’action qui accomplit une tâche dans notre système, Ils seront placés dans notre rectangle parce qu’ils sont des actions qui se passent dans le système</a:t>
            </a:r>
          </a:p>
          <a:p>
            <a:pPr marL="342900" indent="-342900">
              <a:lnSpc>
                <a:spcPct val="107000"/>
              </a:lnSpc>
              <a:spcAft>
                <a:spcPts val="800"/>
              </a:spcAft>
              <a:buFont typeface="+mj-lt"/>
              <a:buAutoNum type="arabicPeriod"/>
            </a:pPr>
            <a:r>
              <a:rPr lang="fr-CA" sz="2000" b="1" dirty="0"/>
              <a:t>Relation</a:t>
            </a:r>
            <a:r>
              <a:rPr lang="fr-CA" sz="2000" dirty="0"/>
              <a:t>s: le lien/dépendance entre les acteurs et les cas d’utilisation (</a:t>
            </a:r>
            <a:r>
              <a:rPr lang="en-CA" sz="2000" dirty="0"/>
              <a:t>association, inclusion, extension et generalisation)</a:t>
            </a:r>
          </a:p>
        </p:txBody>
      </p:sp>
      <p:pic>
        <p:nvPicPr>
          <p:cNvPr id="10" name="Image 9">
            <a:extLst>
              <a:ext uri="{FF2B5EF4-FFF2-40B4-BE49-F238E27FC236}">
                <a16:creationId xmlns:a16="http://schemas.microsoft.com/office/drawing/2014/main" id="{0FD61D2B-8FD7-430A-8CC6-48AD57D9F822}"/>
              </a:ext>
            </a:extLst>
          </p:cNvPr>
          <p:cNvPicPr>
            <a:picLocks noChangeAspect="1"/>
          </p:cNvPicPr>
          <p:nvPr/>
        </p:nvPicPr>
        <p:blipFill>
          <a:blip r:embed="rId3"/>
          <a:stretch>
            <a:fillRect/>
          </a:stretch>
        </p:blipFill>
        <p:spPr>
          <a:xfrm>
            <a:off x="7824719" y="2105662"/>
            <a:ext cx="3600519" cy="3984460"/>
          </a:xfrm>
          <a:prstGeom prst="rect">
            <a:avLst/>
          </a:prstGeom>
        </p:spPr>
      </p:pic>
    </p:spTree>
    <p:extLst>
      <p:ext uri="{BB962C8B-B14F-4D97-AF65-F5344CB8AC3E}">
        <p14:creationId xmlns:p14="http://schemas.microsoft.com/office/powerpoint/2010/main" val="2567118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Diagramme</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cas</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d’utilisation</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Exemple</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31</a:t>
            </a:fld>
            <a:endParaRPr lang="fr-CA" sz="1400" b="1" dirty="0">
              <a:solidFill>
                <a:srgbClr val="002060"/>
              </a:solidFill>
            </a:endParaRPr>
          </a:p>
        </p:txBody>
      </p:sp>
      <p:pic>
        <p:nvPicPr>
          <p:cNvPr id="2050" name="Picture 2">
            <a:extLst>
              <a:ext uri="{FF2B5EF4-FFF2-40B4-BE49-F238E27FC236}">
                <a16:creationId xmlns:a16="http://schemas.microsoft.com/office/drawing/2014/main" id="{C152B8AC-96F0-A3FB-A1D6-A85EB72CA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4668" y="1879691"/>
            <a:ext cx="4592721" cy="4476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076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Diagramme</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cas</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d’utilisation</a:t>
            </a:r>
            <a:r>
              <a:rPr lang="en-CA" sz="3200" b="1" spc="150" dirty="0">
                <a:solidFill>
                  <a:srgbClr val="002060"/>
                </a:solidFill>
                <a:latin typeface="Arial" panose="020B0604020202020204" pitchFamily="34" charset="0"/>
                <a:cs typeface="Arial" panose="020B0604020202020204" pitchFamily="34" charset="0"/>
              </a:rPr>
              <a:t>- </a:t>
            </a:r>
            <a:r>
              <a:rPr lang="fr-CA" sz="3200" b="1" spc="150" dirty="0">
                <a:solidFill>
                  <a:srgbClr val="002060"/>
                </a:solidFill>
                <a:latin typeface="Arial" panose="020B0604020202020204" pitchFamily="34" charset="0"/>
                <a:cs typeface="Arial" panose="020B0604020202020204" pitchFamily="34" charset="0"/>
              </a:rPr>
              <a:t>Relations</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32</a:t>
            </a:fld>
            <a:endParaRPr lang="fr-CA" sz="1400" b="1" dirty="0">
              <a:solidFill>
                <a:srgbClr val="002060"/>
              </a:solidFill>
            </a:endParaRPr>
          </a:p>
        </p:txBody>
      </p:sp>
      <p:sp>
        <p:nvSpPr>
          <p:cNvPr id="5" name="ZoneTexte 4">
            <a:extLst>
              <a:ext uri="{FF2B5EF4-FFF2-40B4-BE49-F238E27FC236}">
                <a16:creationId xmlns:a16="http://schemas.microsoft.com/office/drawing/2014/main" id="{46D5C666-9830-403F-ACA5-247822970ABD}"/>
              </a:ext>
            </a:extLst>
          </p:cNvPr>
          <p:cNvSpPr txBox="1"/>
          <p:nvPr/>
        </p:nvSpPr>
        <p:spPr>
          <a:xfrm>
            <a:off x="766761" y="2024063"/>
            <a:ext cx="9829801" cy="4439933"/>
          </a:xfrm>
          <a:prstGeom prst="rect">
            <a:avLst/>
          </a:prstGeom>
          <a:noFill/>
        </p:spPr>
        <p:txBody>
          <a:bodyPr wrap="square" rtlCol="0">
            <a:spAutoFit/>
          </a:bodyPr>
          <a:lstStyle/>
          <a:p>
            <a:pPr>
              <a:lnSpc>
                <a:spcPct val="107000"/>
              </a:lnSpc>
              <a:spcAft>
                <a:spcPts val="800"/>
              </a:spcAft>
            </a:pPr>
            <a:r>
              <a:rPr lang="fr-CA" sz="2000" dirty="0"/>
              <a:t>On distingue quatre types de relation entre deux cas d’utilisation.</a:t>
            </a:r>
          </a:p>
          <a:p>
            <a:pPr marL="342900" indent="-342900">
              <a:lnSpc>
                <a:spcPct val="107000"/>
              </a:lnSpc>
              <a:spcAft>
                <a:spcPts val="800"/>
              </a:spcAft>
              <a:buFont typeface="+mj-lt"/>
              <a:buAutoNum type="arabicPeriod"/>
            </a:pPr>
            <a:r>
              <a:rPr lang="fr-CA" sz="2000" dirty="0"/>
              <a:t>Association </a:t>
            </a:r>
            <a:r>
              <a:rPr lang="fr-FR" sz="2000" b="0" i="0" dirty="0">
                <a:solidFill>
                  <a:srgbClr val="161616"/>
                </a:solidFill>
                <a:effectLst/>
                <a:latin typeface="IBM Plex Sans" panose="020B0503050203000203" pitchFamily="34" charset="0"/>
              </a:rPr>
              <a:t>Indiquent que des instances d'un élément de modèle sont connectées aux instances d'un autre élément de modèle</a:t>
            </a:r>
            <a:endParaRPr lang="fr-CA" sz="2000" dirty="0"/>
          </a:p>
          <a:p>
            <a:pPr marL="342900" indent="-342900">
              <a:lnSpc>
                <a:spcPct val="107000"/>
              </a:lnSpc>
              <a:spcAft>
                <a:spcPts val="800"/>
              </a:spcAft>
              <a:buFont typeface="+mj-lt"/>
              <a:buAutoNum type="arabicPeriod"/>
            </a:pPr>
            <a:r>
              <a:rPr lang="fr-CA" sz="2000" dirty="0"/>
              <a:t>Une inclusion </a:t>
            </a:r>
            <a:r>
              <a:rPr lang="en-CA" sz="2000" dirty="0"/>
              <a:t>&lt;&lt;include&gt;&gt;</a:t>
            </a:r>
            <a:r>
              <a:rPr lang="fr-CA" sz="2000" dirty="0"/>
              <a:t>  montre les dépendances entre un cas d’utilisation de base et un</a:t>
            </a:r>
            <a:r>
              <a:rPr lang="en-CA" sz="2000" dirty="0"/>
              <a:t> </a:t>
            </a:r>
            <a:r>
              <a:rPr lang="fr-CA" sz="2000" dirty="0"/>
              <a:t>cas d’utilisation inclus. A chaque fois qu’un cas d’utilisation est exécuté, le cas d’utilisation inclus</a:t>
            </a:r>
            <a:r>
              <a:rPr lang="en-CA" sz="2000" dirty="0"/>
              <a:t> </a:t>
            </a:r>
            <a:r>
              <a:rPr lang="fr-CA" sz="2000" dirty="0"/>
              <a:t>est exécuté en même temps.</a:t>
            </a:r>
            <a:r>
              <a:rPr lang="en-CA" sz="2000" dirty="0"/>
              <a:t> </a:t>
            </a:r>
          </a:p>
          <a:p>
            <a:pPr marL="342900" indent="-342900">
              <a:lnSpc>
                <a:spcPct val="107000"/>
              </a:lnSpc>
              <a:spcAft>
                <a:spcPts val="800"/>
              </a:spcAft>
              <a:buFont typeface="+mj-lt"/>
              <a:buAutoNum type="arabicPeriod"/>
            </a:pPr>
            <a:r>
              <a:rPr lang="fr-CA" sz="2000" dirty="0"/>
              <a:t>Une extension </a:t>
            </a:r>
            <a:r>
              <a:rPr lang="en-CA" sz="2000" dirty="0"/>
              <a:t>&lt;&lt;extend&gt;&gt;</a:t>
            </a:r>
            <a:r>
              <a:rPr lang="fr-CA" sz="2000" dirty="0"/>
              <a:t> montre une dépendance potentiel (pas obligatoire) entre deux cas d’utilisation indépendants. Ex. </a:t>
            </a:r>
            <a:r>
              <a:rPr lang="fr-FR" sz="2000" dirty="0"/>
              <a:t>un cas d'utilisation A (consulter la liste des abonnés) peut étendre son action sur un autre cas d'utilisation B (imprimer la liste des abonnés). Les deux cas peuvent s'exécuter de manière indépendante.</a:t>
            </a:r>
          </a:p>
          <a:p>
            <a:pPr marL="342900" indent="-342900">
              <a:lnSpc>
                <a:spcPct val="107000"/>
              </a:lnSpc>
              <a:spcAft>
                <a:spcPts val="800"/>
              </a:spcAft>
              <a:buFont typeface="+mj-lt"/>
              <a:buAutoNum type="arabicPeriod"/>
            </a:pPr>
            <a:r>
              <a:rPr lang="fr-FR" sz="2000" dirty="0"/>
              <a:t>Une généralisation : les cas d'utilisation descendants héritent des propriétés de leur parent. Un cas A est une généralisation d’un cas B si B est un cas particulier de A.</a:t>
            </a:r>
            <a:endParaRPr lang="en-CA" sz="2000" dirty="0"/>
          </a:p>
        </p:txBody>
      </p:sp>
      <p:grpSp>
        <p:nvGrpSpPr>
          <p:cNvPr id="13" name="Groupe 12">
            <a:extLst>
              <a:ext uri="{FF2B5EF4-FFF2-40B4-BE49-F238E27FC236}">
                <a16:creationId xmlns:a16="http://schemas.microsoft.com/office/drawing/2014/main" id="{F90BFA9E-3C37-43D6-A853-0BCD319DC60B}"/>
              </a:ext>
            </a:extLst>
          </p:cNvPr>
          <p:cNvGrpSpPr/>
          <p:nvPr/>
        </p:nvGrpSpPr>
        <p:grpSpPr>
          <a:xfrm>
            <a:off x="10553702" y="2947369"/>
            <a:ext cx="1404938" cy="369332"/>
            <a:chOff x="10596562" y="2762703"/>
            <a:chExt cx="1404938" cy="369332"/>
          </a:xfrm>
        </p:grpSpPr>
        <p:cxnSp>
          <p:nvCxnSpPr>
            <p:cNvPr id="6" name="Connecteur droit avec flèche 5">
              <a:extLst>
                <a:ext uri="{FF2B5EF4-FFF2-40B4-BE49-F238E27FC236}">
                  <a16:creationId xmlns:a16="http://schemas.microsoft.com/office/drawing/2014/main" id="{2C131971-9134-49DE-9052-104785BFFBB7}"/>
                </a:ext>
              </a:extLst>
            </p:cNvPr>
            <p:cNvCxnSpPr>
              <a:cxnSpLocks/>
            </p:cNvCxnSpPr>
            <p:nvPr/>
          </p:nvCxnSpPr>
          <p:spPr>
            <a:xfrm>
              <a:off x="10775949" y="3132035"/>
              <a:ext cx="1125538" cy="0"/>
            </a:xfrm>
            <a:prstGeom prst="straightConnector1">
              <a:avLst/>
            </a:prstGeom>
            <a:ln w="28575">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43A62C7D-C39C-4C41-B080-93FE05169C12}"/>
                </a:ext>
              </a:extLst>
            </p:cNvPr>
            <p:cNvSpPr txBox="1"/>
            <p:nvPr/>
          </p:nvSpPr>
          <p:spPr>
            <a:xfrm>
              <a:off x="10596562" y="2762703"/>
              <a:ext cx="1404938" cy="369332"/>
            </a:xfrm>
            <a:prstGeom prst="rect">
              <a:avLst/>
            </a:prstGeom>
            <a:noFill/>
          </p:spPr>
          <p:txBody>
            <a:bodyPr wrap="square" rtlCol="0">
              <a:spAutoFit/>
            </a:bodyPr>
            <a:lstStyle/>
            <a:p>
              <a:r>
                <a:rPr lang="en-CA" b="1" dirty="0"/>
                <a:t>&lt;&lt;include&gt;&gt;</a:t>
              </a:r>
            </a:p>
          </p:txBody>
        </p:sp>
      </p:grpSp>
      <p:grpSp>
        <p:nvGrpSpPr>
          <p:cNvPr id="14" name="Groupe 13">
            <a:extLst>
              <a:ext uri="{FF2B5EF4-FFF2-40B4-BE49-F238E27FC236}">
                <a16:creationId xmlns:a16="http://schemas.microsoft.com/office/drawing/2014/main" id="{8857E8AD-DBD7-480F-AFB4-18D39A234401}"/>
              </a:ext>
            </a:extLst>
          </p:cNvPr>
          <p:cNvGrpSpPr/>
          <p:nvPr/>
        </p:nvGrpSpPr>
        <p:grpSpPr>
          <a:xfrm>
            <a:off x="10496549" y="4448689"/>
            <a:ext cx="1404938" cy="369332"/>
            <a:chOff x="10636249" y="2762703"/>
            <a:chExt cx="1404938" cy="369332"/>
          </a:xfrm>
        </p:grpSpPr>
        <p:cxnSp>
          <p:nvCxnSpPr>
            <p:cNvPr id="15" name="Connecteur droit avec flèche 14">
              <a:extLst>
                <a:ext uri="{FF2B5EF4-FFF2-40B4-BE49-F238E27FC236}">
                  <a16:creationId xmlns:a16="http://schemas.microsoft.com/office/drawing/2014/main" id="{C07E9E5E-8849-4894-981C-C1AB3E43D571}"/>
                </a:ext>
              </a:extLst>
            </p:cNvPr>
            <p:cNvCxnSpPr>
              <a:cxnSpLocks/>
            </p:cNvCxnSpPr>
            <p:nvPr/>
          </p:nvCxnSpPr>
          <p:spPr>
            <a:xfrm>
              <a:off x="10775949" y="3132035"/>
              <a:ext cx="1125538" cy="0"/>
            </a:xfrm>
            <a:prstGeom prst="straightConnector1">
              <a:avLst/>
            </a:prstGeom>
            <a:ln w="28575">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6361B01E-19E2-4BB8-9AC4-789FC126963F}"/>
                </a:ext>
              </a:extLst>
            </p:cNvPr>
            <p:cNvSpPr txBox="1"/>
            <p:nvPr/>
          </p:nvSpPr>
          <p:spPr>
            <a:xfrm>
              <a:off x="10636249" y="2762703"/>
              <a:ext cx="1404938" cy="369332"/>
            </a:xfrm>
            <a:prstGeom prst="rect">
              <a:avLst/>
            </a:prstGeom>
            <a:noFill/>
          </p:spPr>
          <p:txBody>
            <a:bodyPr wrap="square" rtlCol="0">
              <a:spAutoFit/>
            </a:bodyPr>
            <a:lstStyle/>
            <a:p>
              <a:r>
                <a:rPr lang="en-CA" b="1" dirty="0"/>
                <a:t>&lt;&lt;extend&gt;&gt;</a:t>
              </a:r>
            </a:p>
          </p:txBody>
        </p:sp>
      </p:grpSp>
    </p:spTree>
    <p:extLst>
      <p:ext uri="{BB962C8B-B14F-4D97-AF65-F5344CB8AC3E}">
        <p14:creationId xmlns:p14="http://schemas.microsoft.com/office/powerpoint/2010/main" val="2285622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Diagramme</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cas</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d’utilisation</a:t>
            </a:r>
            <a:r>
              <a:rPr lang="en-CA" sz="3200" b="1" spc="150" dirty="0">
                <a:solidFill>
                  <a:srgbClr val="002060"/>
                </a:solidFill>
                <a:latin typeface="Arial" panose="020B0604020202020204" pitchFamily="34" charset="0"/>
                <a:cs typeface="Arial" panose="020B0604020202020204" pitchFamily="34" charset="0"/>
              </a:rPr>
              <a:t>- </a:t>
            </a:r>
            <a:r>
              <a:rPr lang="fr-CA" sz="3200" b="1" spc="150" dirty="0">
                <a:solidFill>
                  <a:srgbClr val="002060"/>
                </a:solidFill>
                <a:latin typeface="Arial" panose="020B0604020202020204" pitchFamily="34" charset="0"/>
                <a:cs typeface="Arial" panose="020B0604020202020204" pitchFamily="34" charset="0"/>
              </a:rPr>
              <a:t>Relations</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33</a:t>
            </a:fld>
            <a:endParaRPr lang="fr-CA" sz="1400" b="1" dirty="0">
              <a:solidFill>
                <a:srgbClr val="002060"/>
              </a:solidFill>
            </a:endParaRPr>
          </a:p>
        </p:txBody>
      </p:sp>
      <p:sp>
        <p:nvSpPr>
          <p:cNvPr id="5" name="ZoneTexte 4">
            <a:extLst>
              <a:ext uri="{FF2B5EF4-FFF2-40B4-BE49-F238E27FC236}">
                <a16:creationId xmlns:a16="http://schemas.microsoft.com/office/drawing/2014/main" id="{46D5C666-9830-403F-ACA5-247822970ABD}"/>
              </a:ext>
            </a:extLst>
          </p:cNvPr>
          <p:cNvSpPr txBox="1"/>
          <p:nvPr/>
        </p:nvSpPr>
        <p:spPr>
          <a:xfrm>
            <a:off x="766761" y="2024063"/>
            <a:ext cx="9829801" cy="2566600"/>
          </a:xfrm>
          <a:prstGeom prst="rect">
            <a:avLst/>
          </a:prstGeom>
          <a:noFill/>
        </p:spPr>
        <p:txBody>
          <a:bodyPr wrap="square" rtlCol="0">
            <a:spAutoFit/>
          </a:bodyPr>
          <a:lstStyle/>
          <a:p>
            <a:pPr>
              <a:lnSpc>
                <a:spcPct val="107000"/>
              </a:lnSpc>
              <a:spcAft>
                <a:spcPts val="800"/>
              </a:spcAft>
            </a:pPr>
            <a:r>
              <a:rPr lang="fr-CA" sz="2000" dirty="0"/>
              <a:t>Intérêt des cas d’utilisation dans le cycle de développement d’un logiciel.</a:t>
            </a:r>
          </a:p>
          <a:p>
            <a:pPr marL="457200" indent="-457200">
              <a:lnSpc>
                <a:spcPct val="107000"/>
              </a:lnSpc>
              <a:spcAft>
                <a:spcPts val="800"/>
              </a:spcAft>
              <a:buFont typeface="+mj-lt"/>
              <a:buAutoNum type="arabicPeriod"/>
            </a:pPr>
            <a:r>
              <a:rPr lang="fr-CA" sz="2000" dirty="0"/>
              <a:t>Modéliser les exigences d’affaires</a:t>
            </a:r>
          </a:p>
          <a:p>
            <a:pPr marL="457200" indent="-457200">
              <a:lnSpc>
                <a:spcPct val="107000"/>
              </a:lnSpc>
              <a:spcAft>
                <a:spcPts val="800"/>
              </a:spcAft>
              <a:buFont typeface="+mj-lt"/>
              <a:buAutoNum type="arabicPeriod"/>
            </a:pPr>
            <a:r>
              <a:rPr lang="fr-CA" sz="2000" dirty="0"/>
              <a:t>Définir l’architecture du système </a:t>
            </a:r>
          </a:p>
          <a:p>
            <a:pPr marL="457200" indent="-457200">
              <a:lnSpc>
                <a:spcPct val="107000"/>
              </a:lnSpc>
              <a:spcAft>
                <a:spcPts val="800"/>
              </a:spcAft>
              <a:buFont typeface="+mj-lt"/>
              <a:buAutoNum type="arabicPeriod"/>
            </a:pPr>
            <a:r>
              <a:rPr lang="fr-CA" sz="2000" dirty="0"/>
              <a:t>Extraire les cas de test </a:t>
            </a:r>
          </a:p>
          <a:p>
            <a:pPr marL="457200" indent="-457200">
              <a:lnSpc>
                <a:spcPct val="107000"/>
              </a:lnSpc>
              <a:spcAft>
                <a:spcPts val="800"/>
              </a:spcAft>
              <a:buFont typeface="+mj-lt"/>
              <a:buAutoNum type="arabicPeriod"/>
            </a:pPr>
            <a:r>
              <a:rPr lang="fr-CA" sz="2000" dirty="0"/>
              <a:t>Élaborer le planning des itérations </a:t>
            </a:r>
          </a:p>
          <a:p>
            <a:pPr marL="457200" indent="-457200">
              <a:lnSpc>
                <a:spcPct val="107000"/>
              </a:lnSpc>
              <a:spcAft>
                <a:spcPts val="800"/>
              </a:spcAft>
              <a:buFont typeface="+mj-lt"/>
              <a:buAutoNum type="arabicPeriod"/>
            </a:pPr>
            <a:r>
              <a:rPr lang="fr-CA" sz="2000" dirty="0"/>
              <a:t>Servir comme base de documentation du projet TI </a:t>
            </a:r>
          </a:p>
        </p:txBody>
      </p:sp>
    </p:spTree>
    <p:extLst>
      <p:ext uri="{BB962C8B-B14F-4D97-AF65-F5344CB8AC3E}">
        <p14:creationId xmlns:p14="http://schemas.microsoft.com/office/powerpoint/2010/main" val="21225109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Diagramme</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cas</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d’utilisation</a:t>
            </a:r>
            <a:r>
              <a:rPr lang="en-CA" sz="3200" b="1" spc="150" dirty="0">
                <a:solidFill>
                  <a:srgbClr val="002060"/>
                </a:solidFill>
                <a:latin typeface="Arial" panose="020B0604020202020204" pitchFamily="34" charset="0"/>
                <a:cs typeface="Arial" panose="020B0604020202020204" pitchFamily="34" charset="0"/>
              </a:rPr>
              <a:t>- </a:t>
            </a:r>
            <a:r>
              <a:rPr lang="fr-CA" sz="3200" b="1" spc="150" dirty="0">
                <a:solidFill>
                  <a:srgbClr val="002060"/>
                </a:solidFill>
                <a:latin typeface="Arial" panose="020B0604020202020204" pitchFamily="34" charset="0"/>
                <a:cs typeface="Arial" panose="020B0604020202020204" pitchFamily="34" charset="0"/>
              </a:rPr>
              <a:t>Modélisation </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34</a:t>
            </a:fld>
            <a:endParaRPr lang="fr-CA" sz="1400" b="1" dirty="0">
              <a:solidFill>
                <a:srgbClr val="002060"/>
              </a:solidFill>
            </a:endParaRPr>
          </a:p>
        </p:txBody>
      </p:sp>
      <p:sp>
        <p:nvSpPr>
          <p:cNvPr id="5" name="ZoneTexte 4">
            <a:extLst>
              <a:ext uri="{FF2B5EF4-FFF2-40B4-BE49-F238E27FC236}">
                <a16:creationId xmlns:a16="http://schemas.microsoft.com/office/drawing/2014/main" id="{46D5C666-9830-403F-ACA5-247822970ABD}"/>
              </a:ext>
            </a:extLst>
          </p:cNvPr>
          <p:cNvSpPr txBox="1"/>
          <p:nvPr/>
        </p:nvSpPr>
        <p:spPr>
          <a:xfrm>
            <a:off x="766761" y="2024063"/>
            <a:ext cx="9829801" cy="774507"/>
          </a:xfrm>
          <a:prstGeom prst="rect">
            <a:avLst/>
          </a:prstGeom>
          <a:noFill/>
        </p:spPr>
        <p:txBody>
          <a:bodyPr wrap="square" rtlCol="0">
            <a:spAutoFit/>
          </a:bodyPr>
          <a:lstStyle/>
          <a:p>
            <a:pPr>
              <a:lnSpc>
                <a:spcPct val="107000"/>
              </a:lnSpc>
              <a:spcAft>
                <a:spcPts val="800"/>
              </a:spcAft>
            </a:pPr>
            <a:r>
              <a:rPr lang="fr-FR" b="0" i="0" dirty="0">
                <a:effectLst/>
                <a:latin typeface="Roboto" panose="02000000000000000000" pitchFamily="2" charset="0"/>
              </a:rPr>
              <a:t>Comment télécharger et installer </a:t>
            </a:r>
            <a:r>
              <a:rPr lang="fr-FR" b="0" i="0" dirty="0" err="1">
                <a:effectLst/>
                <a:latin typeface="Roboto" panose="02000000000000000000" pitchFamily="2" charset="0"/>
              </a:rPr>
              <a:t>Astah</a:t>
            </a:r>
            <a:r>
              <a:rPr lang="fr-FR" b="0" i="0" dirty="0">
                <a:effectLst/>
                <a:latin typeface="Roboto" panose="02000000000000000000" pitchFamily="2" charset="0"/>
              </a:rPr>
              <a:t> UML 2021 gratuitement</a:t>
            </a:r>
          </a:p>
          <a:p>
            <a:pPr>
              <a:lnSpc>
                <a:spcPct val="107000"/>
              </a:lnSpc>
              <a:spcAft>
                <a:spcPts val="800"/>
              </a:spcAft>
            </a:pPr>
            <a:r>
              <a:rPr lang="en-CA" dirty="0"/>
              <a:t> </a:t>
            </a:r>
          </a:p>
        </p:txBody>
      </p:sp>
      <p:sp>
        <p:nvSpPr>
          <p:cNvPr id="4" name="ZoneTexte 3">
            <a:extLst>
              <a:ext uri="{FF2B5EF4-FFF2-40B4-BE49-F238E27FC236}">
                <a16:creationId xmlns:a16="http://schemas.microsoft.com/office/drawing/2014/main" id="{BC43C5D5-D980-4928-80A5-E4EB0657FD91}"/>
              </a:ext>
            </a:extLst>
          </p:cNvPr>
          <p:cNvSpPr txBox="1"/>
          <p:nvPr/>
        </p:nvSpPr>
        <p:spPr>
          <a:xfrm>
            <a:off x="471453" y="2649192"/>
            <a:ext cx="7057890" cy="3594061"/>
          </a:xfrm>
          <a:prstGeom prst="rect">
            <a:avLst/>
          </a:prstGeom>
          <a:noFill/>
        </p:spPr>
        <p:txBody>
          <a:bodyPr wrap="square" rtlCol="0">
            <a:spAutoFit/>
          </a:bodyPr>
          <a:lstStyle/>
          <a:p>
            <a:pPr marL="342900" indent="-342900">
              <a:buFont typeface="+mj-lt"/>
              <a:buAutoNum type="arabicPeriod"/>
            </a:pPr>
            <a:r>
              <a:rPr lang="en-CA" dirty="0">
                <a:hlinkClick r:id="rId3"/>
              </a:rPr>
              <a:t>Se connecter sur le site pour </a:t>
            </a:r>
            <a:r>
              <a:rPr lang="fr-CA" dirty="0">
                <a:hlinkClick r:id="rId3"/>
              </a:rPr>
              <a:t>télécharger</a:t>
            </a:r>
            <a:r>
              <a:rPr lang="en-CA" dirty="0">
                <a:hlinkClick r:id="rId3"/>
              </a:rPr>
              <a:t> </a:t>
            </a:r>
            <a:r>
              <a:rPr lang="en-CA" dirty="0" err="1">
                <a:hlinkClick r:id="rId3"/>
              </a:rPr>
              <a:t>l’application</a:t>
            </a:r>
            <a:r>
              <a:rPr lang="en-CA" dirty="0">
                <a:hlinkClick r:id="rId3"/>
              </a:rPr>
              <a:t> Download </a:t>
            </a:r>
            <a:r>
              <a:rPr lang="en-CA" dirty="0" err="1">
                <a:hlinkClick r:id="rId3"/>
              </a:rPr>
              <a:t>Astah</a:t>
            </a:r>
            <a:r>
              <a:rPr lang="en-CA" dirty="0">
                <a:hlinkClick r:id="rId3"/>
              </a:rPr>
              <a:t> Software – </a:t>
            </a:r>
            <a:r>
              <a:rPr lang="en-CA" dirty="0" err="1">
                <a:hlinkClick r:id="rId3"/>
              </a:rPr>
              <a:t>Astah</a:t>
            </a:r>
            <a:endParaRPr lang="en-CA" dirty="0"/>
          </a:p>
          <a:p>
            <a:pPr marL="342900" indent="-342900">
              <a:buFont typeface="+mj-lt"/>
              <a:buAutoNum type="arabicPeriod"/>
            </a:pPr>
            <a:endParaRPr lang="en-CA" dirty="0">
              <a:latin typeface="+mj-lt"/>
            </a:endParaRPr>
          </a:p>
          <a:p>
            <a:pPr marL="342900" lvl="0" indent="-342900">
              <a:lnSpc>
                <a:spcPct val="107000"/>
              </a:lnSpc>
              <a:spcAft>
                <a:spcPts val="800"/>
              </a:spcAft>
              <a:buFont typeface="+mj-lt"/>
              <a:buAutoNum type="arabicPeriod"/>
              <a:tabLst>
                <a:tab pos="457200" algn="l"/>
              </a:tabLst>
            </a:pPr>
            <a:r>
              <a:rPr lang="en-CA" dirty="0">
                <a:effectLst/>
                <a:latin typeface="Calibri (Corps)"/>
                <a:ea typeface="Calibri" panose="020F0502020204030204" pitchFamily="34" charset="0"/>
                <a:cs typeface="Times New Roman" panose="02020603050405020304" pitchFamily="18" charset="0"/>
              </a:rPr>
              <a:t>Appliquer pour </a:t>
            </a:r>
            <a:r>
              <a:rPr lang="en-CA" dirty="0" err="1">
                <a:effectLst/>
                <a:latin typeface="Calibri (Corps)"/>
                <a:ea typeface="Calibri" panose="020F0502020204030204" pitchFamily="34" charset="0"/>
                <a:cs typeface="Times New Roman" panose="02020603050405020304" pitchFamily="18" charset="0"/>
              </a:rPr>
              <a:t>une</a:t>
            </a:r>
            <a:r>
              <a:rPr lang="en-CA" dirty="0">
                <a:effectLst/>
                <a:latin typeface="Calibri (Corps)"/>
                <a:ea typeface="Calibri" panose="020F0502020204030204" pitchFamily="34" charset="0"/>
                <a:cs typeface="Times New Roman" panose="02020603050405020304" pitchFamily="18" charset="0"/>
              </a:rPr>
              <a:t> licence </a:t>
            </a:r>
            <a:r>
              <a:rPr lang="fr-CA" dirty="0">
                <a:effectLst/>
                <a:latin typeface="Calibri (Corps)"/>
                <a:ea typeface="Calibri" panose="020F0502020204030204" pitchFamily="34" charset="0"/>
                <a:cs typeface="Times New Roman" panose="02020603050405020304" pitchFamily="18" charset="0"/>
              </a:rPr>
              <a:t>étudiant </a:t>
            </a:r>
            <a:endParaRPr lang="en-CA" dirty="0">
              <a:effectLst/>
              <a:latin typeface="Calibri (Corps)"/>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fr-CA" dirty="0">
                <a:effectLst/>
                <a:latin typeface="Calibri (Corps)"/>
                <a:ea typeface="Calibri" panose="020F0502020204030204" pitchFamily="34" charset="0"/>
                <a:cs typeface="Times New Roman" panose="02020603050405020304" pitchFamily="18" charset="0"/>
              </a:rPr>
              <a:t>Télécharger la version correspondante (MS, Mac)</a:t>
            </a:r>
            <a:endParaRPr lang="en-CA" dirty="0">
              <a:effectLst/>
              <a:latin typeface="Calibri (Corps)"/>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CA" dirty="0">
                <a:effectLst/>
                <a:latin typeface="Calibri (Corps)"/>
                <a:ea typeface="Calibri" panose="020F0502020204030204" pitchFamily="34" charset="0"/>
                <a:cs typeface="Times New Roman" panose="02020603050405020304" pitchFamily="18" charset="0"/>
              </a:rPr>
              <a:t>Installer le </a:t>
            </a:r>
            <a:r>
              <a:rPr lang="fr-CA" dirty="0">
                <a:effectLst/>
                <a:latin typeface="Calibri (Corps)"/>
                <a:ea typeface="Calibri" panose="020F0502020204030204" pitchFamily="34" charset="0"/>
                <a:cs typeface="Times New Roman" panose="02020603050405020304" pitchFamily="18" charset="0"/>
              </a:rPr>
              <a:t>fichier</a:t>
            </a:r>
            <a:r>
              <a:rPr lang="en-CA" dirty="0">
                <a:effectLst/>
                <a:latin typeface="Calibri (Corps)"/>
                <a:ea typeface="Calibri" panose="020F0502020204030204" pitchFamily="34" charset="0"/>
                <a:cs typeface="Times New Roman" panose="02020603050405020304" pitchFamily="18" charset="0"/>
              </a:rPr>
              <a:t> executable </a:t>
            </a:r>
          </a:p>
          <a:p>
            <a:pPr marL="342900" lvl="0" indent="-342900">
              <a:lnSpc>
                <a:spcPct val="107000"/>
              </a:lnSpc>
              <a:spcAft>
                <a:spcPts val="800"/>
              </a:spcAft>
              <a:buFont typeface="+mj-lt"/>
              <a:buAutoNum type="arabicPeriod"/>
              <a:tabLst>
                <a:tab pos="457200" algn="l"/>
              </a:tabLst>
            </a:pPr>
            <a:r>
              <a:rPr lang="fr-CA" dirty="0">
                <a:effectLst/>
                <a:latin typeface="Calibri (Corps)"/>
                <a:ea typeface="Calibri" panose="020F0502020204030204" pitchFamily="34" charset="0"/>
                <a:cs typeface="Times New Roman" panose="02020603050405020304" pitchFamily="18" charset="0"/>
              </a:rPr>
              <a:t>Ajouter</a:t>
            </a:r>
            <a:r>
              <a:rPr lang="en-CA" dirty="0">
                <a:effectLst/>
                <a:latin typeface="Calibri (Corps)"/>
                <a:ea typeface="Calibri" panose="020F0502020204030204" pitchFamily="34" charset="0"/>
                <a:cs typeface="Times New Roman" panose="02020603050405020304" pitchFamily="18" charset="0"/>
              </a:rPr>
              <a:t> la licence </a:t>
            </a:r>
          </a:p>
          <a:p>
            <a:pPr marL="742950" lvl="1" indent="-285750">
              <a:lnSpc>
                <a:spcPct val="107000"/>
              </a:lnSpc>
              <a:spcAft>
                <a:spcPts val="800"/>
              </a:spcAft>
              <a:buFont typeface="+mj-lt"/>
              <a:buAutoNum type="arabicPeriod"/>
              <a:tabLst>
                <a:tab pos="914400" algn="l"/>
              </a:tabLst>
            </a:pPr>
            <a:r>
              <a:rPr lang="fr-CA" dirty="0">
                <a:effectLst/>
                <a:latin typeface="Calibri (Corps)"/>
                <a:ea typeface="Calibri" panose="020F0502020204030204" pitchFamily="34" charset="0"/>
                <a:cs typeface="Times New Roman" panose="02020603050405020304" pitchFamily="18" charset="0"/>
              </a:rPr>
              <a:t>Télécharger la licence suivant le lien reçu par courriel </a:t>
            </a:r>
            <a:endParaRPr lang="en-CA" dirty="0">
              <a:effectLst/>
              <a:latin typeface="Calibri (Corps)"/>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mj-lt"/>
              <a:buAutoNum type="arabicPeriod"/>
              <a:tabLst>
                <a:tab pos="914400" algn="l"/>
              </a:tabLst>
            </a:pPr>
            <a:r>
              <a:rPr lang="fr-CA" dirty="0">
                <a:effectLst/>
                <a:latin typeface="Calibri (Corps)"/>
                <a:ea typeface="Calibri" panose="020F0502020204030204" pitchFamily="34" charset="0"/>
                <a:cs typeface="Times New Roman" panose="02020603050405020304" pitchFamily="18" charset="0"/>
              </a:rPr>
              <a:t>Décompresser</a:t>
            </a:r>
            <a:r>
              <a:rPr lang="en-CA" dirty="0">
                <a:effectLst/>
                <a:latin typeface="Calibri (Corps)"/>
                <a:ea typeface="Calibri" panose="020F0502020204030204" pitchFamily="34" charset="0"/>
                <a:cs typeface="Times New Roman" panose="02020603050405020304" pitchFamily="18" charset="0"/>
              </a:rPr>
              <a:t> le </a:t>
            </a:r>
            <a:r>
              <a:rPr lang="fr-CA" dirty="0">
                <a:effectLst/>
                <a:latin typeface="Calibri (Corps)"/>
                <a:ea typeface="Calibri" panose="020F0502020204030204" pitchFamily="34" charset="0"/>
                <a:cs typeface="Times New Roman" panose="02020603050405020304" pitchFamily="18" charset="0"/>
              </a:rPr>
              <a:t>fichier </a:t>
            </a:r>
            <a:endParaRPr lang="en-CA" dirty="0">
              <a:effectLst/>
              <a:latin typeface="Calibri (Corps)"/>
              <a:ea typeface="Calibri" panose="020F0502020204030204" pitchFamily="34" charset="0"/>
              <a:cs typeface="Times New Roman" panose="02020603050405020304" pitchFamily="18" charset="0"/>
            </a:endParaRPr>
          </a:p>
          <a:p>
            <a:pPr marL="800100" lvl="1" indent="-342900">
              <a:buFont typeface="+mj-lt"/>
              <a:buAutoNum type="arabicPeriod"/>
            </a:pPr>
            <a:endParaRPr lang="en-CA" dirty="0"/>
          </a:p>
        </p:txBody>
      </p:sp>
      <p:pic>
        <p:nvPicPr>
          <p:cNvPr id="7" name="Image 6">
            <a:extLst>
              <a:ext uri="{FF2B5EF4-FFF2-40B4-BE49-F238E27FC236}">
                <a16:creationId xmlns:a16="http://schemas.microsoft.com/office/drawing/2014/main" id="{BAC00C73-A572-4AFF-858F-7304A7CFA0A2}"/>
              </a:ext>
            </a:extLst>
          </p:cNvPr>
          <p:cNvPicPr>
            <a:picLocks noChangeAspect="1"/>
          </p:cNvPicPr>
          <p:nvPr/>
        </p:nvPicPr>
        <p:blipFill>
          <a:blip r:embed="rId4"/>
          <a:stretch>
            <a:fillRect/>
          </a:stretch>
        </p:blipFill>
        <p:spPr>
          <a:xfrm>
            <a:off x="8105423" y="3135130"/>
            <a:ext cx="2856492" cy="1701653"/>
          </a:xfrm>
          <a:prstGeom prst="rect">
            <a:avLst/>
          </a:prstGeom>
        </p:spPr>
      </p:pic>
      <p:pic>
        <p:nvPicPr>
          <p:cNvPr id="9" name="Image 8">
            <a:extLst>
              <a:ext uri="{FF2B5EF4-FFF2-40B4-BE49-F238E27FC236}">
                <a16:creationId xmlns:a16="http://schemas.microsoft.com/office/drawing/2014/main" id="{8ADB2CAD-E03F-4260-B099-C3C25EE59F32}"/>
              </a:ext>
            </a:extLst>
          </p:cNvPr>
          <p:cNvPicPr>
            <a:picLocks noChangeAspect="1"/>
          </p:cNvPicPr>
          <p:nvPr/>
        </p:nvPicPr>
        <p:blipFill>
          <a:blip r:embed="rId5"/>
          <a:stretch>
            <a:fillRect/>
          </a:stretch>
        </p:blipFill>
        <p:spPr>
          <a:xfrm>
            <a:off x="6352448" y="4751021"/>
            <a:ext cx="2258152" cy="844643"/>
          </a:xfrm>
          <a:prstGeom prst="rect">
            <a:avLst/>
          </a:prstGeom>
        </p:spPr>
      </p:pic>
      <p:pic>
        <p:nvPicPr>
          <p:cNvPr id="11" name="Image 10">
            <a:extLst>
              <a:ext uri="{FF2B5EF4-FFF2-40B4-BE49-F238E27FC236}">
                <a16:creationId xmlns:a16="http://schemas.microsoft.com/office/drawing/2014/main" id="{0B979A79-DB65-45C9-A937-8958A86C8C27}"/>
              </a:ext>
            </a:extLst>
          </p:cNvPr>
          <p:cNvPicPr>
            <a:picLocks noChangeAspect="1"/>
          </p:cNvPicPr>
          <p:nvPr/>
        </p:nvPicPr>
        <p:blipFill>
          <a:blip r:embed="rId6"/>
          <a:stretch>
            <a:fillRect/>
          </a:stretch>
        </p:blipFill>
        <p:spPr>
          <a:xfrm>
            <a:off x="7529343" y="5752980"/>
            <a:ext cx="2674320" cy="739895"/>
          </a:xfrm>
          <a:prstGeom prst="rect">
            <a:avLst/>
          </a:prstGeom>
        </p:spPr>
      </p:pic>
    </p:spTree>
    <p:extLst>
      <p:ext uri="{BB962C8B-B14F-4D97-AF65-F5344CB8AC3E}">
        <p14:creationId xmlns:p14="http://schemas.microsoft.com/office/powerpoint/2010/main" val="2894931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C87E72A2-090C-4537-8B9E-8AD2E59532E7}"/>
              </a:ext>
            </a:extLst>
          </p:cNvPr>
          <p:cNvSpPr>
            <a:spLocks noGrp="1"/>
          </p:cNvSpPr>
          <p:nvPr>
            <p:ph type="sldNum" sz="quarter" idx="12"/>
          </p:nvPr>
        </p:nvSpPr>
        <p:spPr/>
        <p:txBody>
          <a:bodyPr/>
          <a:lstStyle/>
          <a:p>
            <a:fld id="{2A36D1C2-E2EA-4BC6-8911-429A8CF6BF49}" type="slidenum">
              <a:rPr lang="fr-CA" smtClean="0"/>
              <a:t>35</a:t>
            </a:fld>
            <a:endParaRPr lang="fr-CA"/>
          </a:p>
        </p:txBody>
      </p:sp>
      <p:pic>
        <p:nvPicPr>
          <p:cNvPr id="5" name="Image 4">
            <a:extLst>
              <a:ext uri="{FF2B5EF4-FFF2-40B4-BE49-F238E27FC236}">
                <a16:creationId xmlns:a16="http://schemas.microsoft.com/office/drawing/2014/main" id="{98835478-1A41-44F0-A99B-5A890FAABA56}"/>
              </a:ext>
            </a:extLst>
          </p:cNvPr>
          <p:cNvPicPr>
            <a:picLocks noChangeAspect="1"/>
          </p:cNvPicPr>
          <p:nvPr/>
        </p:nvPicPr>
        <p:blipFill>
          <a:blip r:embed="rId3"/>
          <a:stretch>
            <a:fillRect/>
          </a:stretch>
        </p:blipFill>
        <p:spPr>
          <a:xfrm>
            <a:off x="888732" y="2305524"/>
            <a:ext cx="5207268" cy="2743341"/>
          </a:xfrm>
          <a:prstGeom prst="rect">
            <a:avLst/>
          </a:prstGeom>
        </p:spPr>
      </p:pic>
      <p:pic>
        <p:nvPicPr>
          <p:cNvPr id="7" name="Image 6">
            <a:extLst>
              <a:ext uri="{FF2B5EF4-FFF2-40B4-BE49-F238E27FC236}">
                <a16:creationId xmlns:a16="http://schemas.microsoft.com/office/drawing/2014/main" id="{EF29D956-8740-4C18-A157-DC433FD3ACB3}"/>
              </a:ext>
            </a:extLst>
          </p:cNvPr>
          <p:cNvPicPr>
            <a:picLocks noChangeAspect="1"/>
          </p:cNvPicPr>
          <p:nvPr/>
        </p:nvPicPr>
        <p:blipFill>
          <a:blip r:embed="rId4"/>
          <a:stretch>
            <a:fillRect/>
          </a:stretch>
        </p:blipFill>
        <p:spPr>
          <a:xfrm>
            <a:off x="5997721" y="2305524"/>
            <a:ext cx="5877610" cy="2905686"/>
          </a:xfrm>
          <a:prstGeom prst="rect">
            <a:avLst/>
          </a:prstGeom>
        </p:spPr>
      </p:pic>
      <p:sp>
        <p:nvSpPr>
          <p:cNvPr id="8" name="Title 1">
            <a:extLst>
              <a:ext uri="{FF2B5EF4-FFF2-40B4-BE49-F238E27FC236}">
                <a16:creationId xmlns:a16="http://schemas.microsoft.com/office/drawing/2014/main" id="{1BBE7B78-A90F-4CC9-BC94-A3FDB2356804}"/>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Diagramme</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cas</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d’utilisation</a:t>
            </a:r>
            <a:r>
              <a:rPr lang="en-CA" sz="3200" b="1" spc="150" dirty="0">
                <a:solidFill>
                  <a:srgbClr val="002060"/>
                </a:solidFill>
                <a:latin typeface="Arial" panose="020B0604020202020204" pitchFamily="34" charset="0"/>
                <a:cs typeface="Arial" panose="020B0604020202020204" pitchFamily="34" charset="0"/>
              </a:rPr>
              <a:t>- </a:t>
            </a:r>
            <a:r>
              <a:rPr lang="fr-CA" sz="3200" b="1" spc="150" dirty="0">
                <a:solidFill>
                  <a:srgbClr val="002060"/>
                </a:solidFill>
                <a:latin typeface="Arial" panose="020B0604020202020204" pitchFamily="34" charset="0"/>
                <a:cs typeface="Arial" panose="020B0604020202020204" pitchFamily="34" charset="0"/>
              </a:rPr>
              <a:t>Modélisation </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 </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94511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Diagramme</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cas</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d’utilisation</a:t>
            </a:r>
            <a:r>
              <a:rPr lang="en-CA" sz="3200" b="1" spc="150" dirty="0">
                <a:solidFill>
                  <a:srgbClr val="002060"/>
                </a:solidFill>
                <a:latin typeface="Arial" panose="020B0604020202020204" pitchFamily="34" charset="0"/>
                <a:cs typeface="Arial" panose="020B0604020202020204" pitchFamily="34" charset="0"/>
              </a:rPr>
              <a:t>- </a:t>
            </a:r>
            <a:r>
              <a:rPr lang="fr-CA" sz="3200" b="1" spc="150" dirty="0">
                <a:solidFill>
                  <a:srgbClr val="002060"/>
                </a:solidFill>
                <a:latin typeface="Arial" panose="020B0604020202020204" pitchFamily="34" charset="0"/>
                <a:cs typeface="Arial" panose="020B0604020202020204" pitchFamily="34" charset="0"/>
              </a:rPr>
              <a:t>Modélisation </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36</a:t>
            </a:fld>
            <a:endParaRPr lang="fr-CA" sz="1400" b="1" dirty="0">
              <a:solidFill>
                <a:srgbClr val="002060"/>
              </a:solidFill>
            </a:endParaRPr>
          </a:p>
        </p:txBody>
      </p:sp>
      <p:sp>
        <p:nvSpPr>
          <p:cNvPr id="5" name="ZoneTexte 4">
            <a:extLst>
              <a:ext uri="{FF2B5EF4-FFF2-40B4-BE49-F238E27FC236}">
                <a16:creationId xmlns:a16="http://schemas.microsoft.com/office/drawing/2014/main" id="{46D5C666-9830-403F-ACA5-247822970ABD}"/>
              </a:ext>
            </a:extLst>
          </p:cNvPr>
          <p:cNvSpPr txBox="1"/>
          <p:nvPr/>
        </p:nvSpPr>
        <p:spPr>
          <a:xfrm>
            <a:off x="827880" y="1833563"/>
            <a:ext cx="10035383" cy="4752648"/>
          </a:xfrm>
          <a:prstGeom prst="rect">
            <a:avLst/>
          </a:prstGeom>
          <a:noFill/>
        </p:spPr>
        <p:txBody>
          <a:bodyPr wrap="square" rtlCol="0">
            <a:spAutoFit/>
          </a:bodyPr>
          <a:lstStyle/>
          <a:p>
            <a:pPr>
              <a:lnSpc>
                <a:spcPct val="107000"/>
              </a:lnSpc>
              <a:spcAft>
                <a:spcPts val="800"/>
              </a:spcAft>
            </a:pPr>
            <a:r>
              <a:rPr lang="fr-CA" dirty="0">
                <a:effectLst/>
                <a:latin typeface="Calibri" panose="020F0502020204030204" pitchFamily="34" charset="0"/>
                <a:ea typeface="Calibri" panose="020F0502020204030204" pitchFamily="34" charset="0"/>
                <a:cs typeface="Times New Roman" panose="02020603050405020304" pitchFamily="18" charset="0"/>
              </a:rPr>
              <a:t>Développer une application bancaire (app bancaire) qui va permettre à un client de se connecter, de vérifier son solde bancaire, transférer des fonds entre comptes, et payer des factures.</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fr-CA" dirty="0">
                <a:effectLst/>
                <a:latin typeface="Calibri" panose="020F0502020204030204" pitchFamily="34" charset="0"/>
                <a:ea typeface="Calibri" panose="020F0502020204030204" pitchFamily="34" charset="0"/>
                <a:cs typeface="Times New Roman" panose="02020603050405020304" pitchFamily="18" charset="0"/>
              </a:rPr>
              <a:t>Questions:</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fr-CA" dirty="0">
                <a:effectLst/>
                <a:latin typeface="Calibri" panose="020F0502020204030204" pitchFamily="34" charset="0"/>
                <a:ea typeface="Calibri" panose="020F0502020204030204" pitchFamily="34" charset="0"/>
                <a:cs typeface="Times New Roman" panose="02020603050405020304" pitchFamily="18" charset="0"/>
              </a:rPr>
              <a:t>Quels sont les acteurs et les cas d’utilisation de cette initiative?</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fr-CA" dirty="0">
                <a:effectLst/>
                <a:latin typeface="Calibri" panose="020F0502020204030204" pitchFamily="34" charset="0"/>
                <a:ea typeface="Calibri" panose="020F0502020204030204" pitchFamily="34" charset="0"/>
                <a:cs typeface="Times New Roman" panose="02020603050405020304" pitchFamily="18" charset="0"/>
              </a:rPr>
              <a:t>Modéliser ce diagramme d’utilisation </a:t>
            </a:r>
          </a:p>
          <a:p>
            <a:pPr marL="342900" lvl="0" indent="-342900">
              <a:lnSpc>
                <a:spcPct val="107000"/>
              </a:lnSpc>
              <a:spcAft>
                <a:spcPts val="800"/>
              </a:spcAft>
              <a:buFont typeface="+mj-lt"/>
              <a:buAutoNum type="arabicPeriod"/>
              <a:tabLst>
                <a:tab pos="457200" algn="l"/>
              </a:tabLst>
            </a:pPr>
            <a:r>
              <a:rPr lang="fr-CA" dirty="0">
                <a:effectLst/>
                <a:latin typeface="Calibri" panose="020F0502020204030204" pitchFamily="34" charset="0"/>
                <a:ea typeface="Calibri" panose="020F0502020204030204" pitchFamily="34" charset="0"/>
                <a:cs typeface="Times New Roman" panose="02020603050405020304" pitchFamily="18" charset="0"/>
              </a:rPr>
              <a:t>Compléter le diagramme avec les cas d’utilisation additionnels ci-après </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fr-CA" dirty="0">
                <a:effectLst/>
                <a:latin typeface="Calibri" panose="020F0502020204030204" pitchFamily="34" charset="0"/>
                <a:ea typeface="Calibri" panose="020F0502020204030204" pitchFamily="34" charset="0"/>
                <a:cs typeface="Times New Roman" panose="02020603050405020304" pitchFamily="18" charset="0"/>
              </a:rPr>
              <a:t>Lorsqu'un client entre ses informations de connexion, l’app bancaire vérifie le mot de passe avant de finir le processus de connexion.</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fr-CA" dirty="0">
                <a:effectLst/>
                <a:latin typeface="Calibri" panose="020F0502020204030204" pitchFamily="34" charset="0"/>
                <a:ea typeface="Calibri" panose="020F0502020204030204" pitchFamily="34" charset="0"/>
                <a:cs typeface="Times New Roman" panose="02020603050405020304" pitchFamily="18" charset="0"/>
              </a:rPr>
              <a:t>Si le mot de passe est incorrect, l’app bancaire affichera un message d’erreur.</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fr-CA" dirty="0">
                <a:effectLst/>
                <a:latin typeface="Calibri" panose="020F0502020204030204" pitchFamily="34" charset="0"/>
                <a:ea typeface="Calibri" panose="020F0502020204030204" pitchFamily="34" charset="0"/>
                <a:cs typeface="Times New Roman" panose="02020603050405020304" pitchFamily="18" charset="0"/>
              </a:rPr>
              <a:t>Quand un client transfert des fonds ou fait un paiement, l’app bancaire va s’assurer que le client a suffisamment d’argent sur son compte pour effectuer ces transactions.</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Arial" panose="020B0604020202020204" pitchFamily="34" charset="0"/>
              <a:buChar char="•"/>
              <a:tabLst>
                <a:tab pos="914400" algn="l"/>
              </a:tabLst>
            </a:pPr>
            <a:r>
              <a:rPr lang="fr-CA" dirty="0">
                <a:effectLst/>
                <a:latin typeface="Calibri" panose="020F0502020204030204" pitchFamily="34" charset="0"/>
                <a:ea typeface="Calibri" panose="020F0502020204030204" pitchFamily="34" charset="0"/>
                <a:cs typeface="Times New Roman" panose="02020603050405020304" pitchFamily="18" charset="0"/>
              </a:rPr>
              <a:t>Lorsque qu’un client veut faire un paiement, l’app bancaire leur donnera l’option de payer avec leur compte courant ou leur compte d'épargne.</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09861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Histoire utilisateur</a:t>
            </a:r>
            <a:r>
              <a:rPr lang="en-CA" sz="3200" b="1" spc="150" dirty="0">
                <a:solidFill>
                  <a:srgbClr val="002060"/>
                </a:solidFill>
                <a:latin typeface="Arial" panose="020B0604020202020204" pitchFamily="34" charset="0"/>
                <a:cs typeface="Arial" panose="020B0604020202020204" pitchFamily="34" charset="0"/>
              </a:rPr>
              <a:t>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37</a:t>
            </a:fld>
            <a:endParaRPr lang="fr-CA" sz="1400" b="1" dirty="0">
              <a:solidFill>
                <a:srgbClr val="002060"/>
              </a:solidFill>
            </a:endParaRPr>
          </a:p>
        </p:txBody>
      </p:sp>
      <p:sp>
        <p:nvSpPr>
          <p:cNvPr id="6" name="ZoneTexte 5">
            <a:extLst>
              <a:ext uri="{FF2B5EF4-FFF2-40B4-BE49-F238E27FC236}">
                <a16:creationId xmlns:a16="http://schemas.microsoft.com/office/drawing/2014/main" id="{CE9B3804-2DF5-45BA-829F-17461B33B1FD}"/>
              </a:ext>
            </a:extLst>
          </p:cNvPr>
          <p:cNvSpPr txBox="1"/>
          <p:nvPr/>
        </p:nvSpPr>
        <p:spPr>
          <a:xfrm>
            <a:off x="706213" y="1890088"/>
            <a:ext cx="10630579" cy="4554388"/>
          </a:xfrm>
          <a:prstGeom prst="rect">
            <a:avLst/>
          </a:prstGeom>
          <a:noFill/>
        </p:spPr>
        <p:txBody>
          <a:bodyPr wrap="square" rtlCol="0">
            <a:spAutoFit/>
          </a:bodyPr>
          <a:lstStyle/>
          <a:p>
            <a:r>
              <a:rPr lang="fr-FR" sz="1800" dirty="0">
                <a:effectLst/>
                <a:latin typeface="Calibri" panose="020F0502020204030204" pitchFamily="34" charset="0"/>
                <a:ea typeface="Calibri" panose="020F0502020204030204" pitchFamily="34" charset="0"/>
                <a:cs typeface="Times New Roman" panose="02020603050405020304" pitchFamily="18" charset="0"/>
              </a:rPr>
              <a:t>Une histoire des utilisateurs est une exigence du système à développer, formulée en une ou 2 phrases dans un langage utilisateur normal.</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r>
              <a:rPr lang="fr-FR" dirty="0"/>
              <a:t>Le format utilis</a:t>
            </a:r>
            <a:r>
              <a:rPr lang="fr-FR" sz="1800" dirty="0">
                <a:effectLst/>
                <a:latin typeface="Calibri" panose="020F0502020204030204" pitchFamily="34" charset="0"/>
                <a:ea typeface="Calibri" panose="020F0502020204030204" pitchFamily="34" charset="0"/>
                <a:cs typeface="Times New Roman" panose="02020603050405020304" pitchFamily="18" charset="0"/>
              </a:rPr>
              <a:t>é</a:t>
            </a:r>
            <a:r>
              <a:rPr lang="fr-FR" dirty="0"/>
              <a:t> permet d’identifier le persona/acteur, la fonction et la valeur ou l’objectif a atteindre.</a:t>
            </a:r>
          </a:p>
          <a:p>
            <a:endParaRPr lang="fr-FR" dirty="0"/>
          </a:p>
          <a:p>
            <a:r>
              <a:rPr lang="fr-FR" sz="2000" b="1" dirty="0"/>
              <a:t>En tant que &lt;</a:t>
            </a:r>
            <a:r>
              <a:rPr lang="fr-FR" sz="2000" b="1" dirty="0">
                <a:solidFill>
                  <a:srgbClr val="00B0F0"/>
                </a:solidFill>
              </a:rPr>
              <a:t>persona</a:t>
            </a:r>
            <a:r>
              <a:rPr lang="fr-FR" sz="2000" b="1" dirty="0"/>
              <a:t>&gt;, je veux &lt;</a:t>
            </a:r>
            <a:r>
              <a:rPr lang="fr-FR" sz="2000" b="1" dirty="0">
                <a:solidFill>
                  <a:srgbClr val="00B0F0"/>
                </a:solidFill>
              </a:rPr>
              <a:t>fonctionnalité</a:t>
            </a:r>
            <a:r>
              <a:rPr lang="fr-FR" sz="2000" b="1" dirty="0"/>
              <a:t>&gt; pour que &lt;</a:t>
            </a:r>
            <a:r>
              <a:rPr lang="en-CA" sz="2000" b="1" dirty="0" err="1">
                <a:solidFill>
                  <a:srgbClr val="00B0F0"/>
                </a:solidFill>
              </a:rPr>
              <a:t>satisfaire</a:t>
            </a:r>
            <a:r>
              <a:rPr lang="en-CA" sz="2000" b="1" dirty="0">
                <a:solidFill>
                  <a:srgbClr val="00B0F0"/>
                </a:solidFill>
              </a:rPr>
              <a:t> un </a:t>
            </a:r>
            <a:r>
              <a:rPr lang="en-CA" sz="2000" b="1" dirty="0" err="1">
                <a:solidFill>
                  <a:srgbClr val="00B0F0"/>
                </a:solidFill>
              </a:rPr>
              <a:t>besoin</a:t>
            </a:r>
            <a:r>
              <a:rPr lang="en-CA" sz="2000" b="1" dirty="0">
                <a:solidFill>
                  <a:srgbClr val="00B0F0"/>
                </a:solidFill>
              </a:rPr>
              <a:t> </a:t>
            </a:r>
            <a:r>
              <a:rPr lang="fr-FR" sz="2000" b="1" dirty="0"/>
              <a:t>&gt;.</a:t>
            </a:r>
          </a:p>
          <a:p>
            <a:endParaRPr lang="fr-FR" sz="2000" b="1" dirty="0">
              <a:solidFill>
                <a:srgbClr val="00B0F0"/>
              </a:solidFill>
            </a:endParaRPr>
          </a:p>
          <a:p>
            <a:r>
              <a:rPr lang="fr-FR" sz="2400" dirty="0"/>
              <a:t>Quelques exemples :</a:t>
            </a:r>
          </a:p>
          <a:p>
            <a:pPr marL="285750" indent="-285750">
              <a:lnSpc>
                <a:spcPct val="107000"/>
              </a:lnSpc>
              <a:spcAft>
                <a:spcPts val="800"/>
              </a:spcAft>
              <a:buFont typeface="Arial" panose="020B0604020202020204" pitchFamily="34" charset="0"/>
              <a:buChar char="•"/>
            </a:pPr>
            <a:r>
              <a:rPr lang="fr-FR" dirty="0"/>
              <a:t>En tant qu’utilisateur je peux réserver des chambres d'hôtel pour passer mon séjour </a:t>
            </a:r>
            <a:endParaRPr lang="en-CA" dirty="0"/>
          </a:p>
          <a:p>
            <a:pPr marL="285750" indent="-285750">
              <a:lnSpc>
                <a:spcPct val="107000"/>
              </a:lnSpc>
              <a:spcAft>
                <a:spcPts val="800"/>
              </a:spcAft>
              <a:buFont typeface="Arial" panose="020B0604020202020204" pitchFamily="34" charset="0"/>
              <a:buChar char="•"/>
            </a:pPr>
            <a:r>
              <a:rPr lang="fr-FR" dirty="0"/>
              <a:t>En tant que en tant que recruteur je peux déposer les offres d'emploi pour diffuser les offres des postes à pourvoir disponibles </a:t>
            </a:r>
          </a:p>
          <a:p>
            <a:pPr marL="285750" indent="-285750">
              <a:lnSpc>
                <a:spcPct val="107000"/>
              </a:lnSpc>
              <a:spcAft>
                <a:spcPts val="800"/>
              </a:spcAft>
              <a:buFont typeface="Arial" panose="020B0604020202020204" pitchFamily="34" charset="0"/>
              <a:buChar char="•"/>
            </a:pPr>
            <a:r>
              <a:rPr lang="fr-FR" dirty="0"/>
              <a:t>En tant que membre régulier, je veux m'inscrire à des cours en ligne  afin de pouvoir me qualifier pour un poste avancé.</a:t>
            </a:r>
          </a:p>
          <a:p>
            <a:pPr marL="285750" indent="-285750">
              <a:lnSpc>
                <a:spcPct val="107000"/>
              </a:lnSpc>
              <a:spcAft>
                <a:spcPts val="800"/>
              </a:spcAft>
              <a:buFont typeface="Arial" panose="020B0604020202020204" pitchFamily="34" charset="0"/>
              <a:buChar char="•"/>
            </a:pPr>
            <a:r>
              <a:rPr lang="fr-FR" dirty="0"/>
              <a:t>En tant que membre du personnel, je veux envoyer des courriels aux membres des comités afin de leur communiquer les horaires, les procès-verbaux et les notes.</a:t>
            </a:r>
            <a:endParaRPr lang="en-CA" dirty="0"/>
          </a:p>
        </p:txBody>
      </p:sp>
    </p:spTree>
    <p:extLst>
      <p:ext uri="{BB962C8B-B14F-4D97-AF65-F5344CB8AC3E}">
        <p14:creationId xmlns:p14="http://schemas.microsoft.com/office/powerpoint/2010/main" val="4008712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Histoire utilisateur</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38</a:t>
            </a:fld>
            <a:endParaRPr lang="fr-CA" sz="1400" b="1" dirty="0">
              <a:solidFill>
                <a:srgbClr val="002060"/>
              </a:solidFill>
            </a:endParaRPr>
          </a:p>
        </p:txBody>
      </p:sp>
      <p:sp>
        <p:nvSpPr>
          <p:cNvPr id="5" name="ZoneTexte 4">
            <a:extLst>
              <a:ext uri="{FF2B5EF4-FFF2-40B4-BE49-F238E27FC236}">
                <a16:creationId xmlns:a16="http://schemas.microsoft.com/office/drawing/2014/main" id="{46D5C666-9830-403F-ACA5-247822970ABD}"/>
              </a:ext>
            </a:extLst>
          </p:cNvPr>
          <p:cNvSpPr txBox="1"/>
          <p:nvPr/>
        </p:nvSpPr>
        <p:spPr>
          <a:xfrm>
            <a:off x="962706" y="3872425"/>
            <a:ext cx="10035383" cy="2849050"/>
          </a:xfrm>
          <a:prstGeom prst="rect">
            <a:avLst/>
          </a:prstGeom>
          <a:noFill/>
        </p:spPr>
        <p:txBody>
          <a:bodyPr wrap="square" rtlCol="0">
            <a:spAutoFit/>
          </a:bodyPr>
          <a:lstStyle/>
          <a:p>
            <a:pPr>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Histoires utilisateurs formalisent le besoin de l'utilisateur et elles sont orientées but.</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Elles font l'objet d'ateliers de travail avec les utilisateurs pour les découvrir et les expliciter.</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Elles sont rédigées par les analystes et parfois directement par le client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Elles sont textuelles et obéissent à des règles de construction très précises.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Après vont être priorisées et elles vont être ainsi guider les développements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Elles mettent en avant les rôles, des différents profils d'utilisateurs.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Affecte le choix des contenus des itérations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fr-FR" sz="1800" dirty="0">
                <a:effectLst/>
                <a:latin typeface="Calibri" panose="020F0502020204030204" pitchFamily="34" charset="0"/>
                <a:ea typeface="Calibri" panose="020F0502020204030204" pitchFamily="34" charset="0"/>
                <a:cs typeface="Times New Roman" panose="02020603050405020304" pitchFamily="18" charset="0"/>
              </a:rPr>
              <a:t>Elles ne traitent que des exigences fonctionnelles, notamment les aspects interface et ergonomie.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dirty="0">
              <a:effectLst/>
              <a:latin typeface="Calibri" panose="020F0502020204030204" pitchFamily="34" charset="0"/>
              <a:ea typeface="Calibri" panose="020F0502020204030204" pitchFamily="34" charset="0"/>
              <a:cs typeface="Times New Roman" panose="02020603050405020304" pitchFamily="18" charset="0"/>
            </a:endParaRPr>
          </a:p>
        </p:txBody>
      </p:sp>
      <p:cxnSp>
        <p:nvCxnSpPr>
          <p:cNvPr id="6" name="Connecteur droit 5">
            <a:extLst>
              <a:ext uri="{FF2B5EF4-FFF2-40B4-BE49-F238E27FC236}">
                <a16:creationId xmlns:a16="http://schemas.microsoft.com/office/drawing/2014/main" id="{6199B8B7-C08A-4C92-B24D-5E2BF5F3B3EF}"/>
              </a:ext>
            </a:extLst>
          </p:cNvPr>
          <p:cNvCxnSpPr/>
          <p:nvPr/>
        </p:nvCxnSpPr>
        <p:spPr>
          <a:xfrm flipV="1">
            <a:off x="2821577" y="3567629"/>
            <a:ext cx="5995852"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riangle isocèle 6">
            <a:extLst>
              <a:ext uri="{FF2B5EF4-FFF2-40B4-BE49-F238E27FC236}">
                <a16:creationId xmlns:a16="http://schemas.microsoft.com/office/drawing/2014/main" id="{9DFBD4F2-6126-4AB1-8FD1-7128F142495F}"/>
              </a:ext>
            </a:extLst>
          </p:cNvPr>
          <p:cNvSpPr/>
          <p:nvPr/>
        </p:nvSpPr>
        <p:spPr>
          <a:xfrm rot="10800000">
            <a:off x="4728755" y="3558534"/>
            <a:ext cx="1463040" cy="248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ZoneTexte 7">
            <a:extLst>
              <a:ext uri="{FF2B5EF4-FFF2-40B4-BE49-F238E27FC236}">
                <a16:creationId xmlns:a16="http://schemas.microsoft.com/office/drawing/2014/main" id="{5F29B95C-079F-4BA9-8489-9DB8282FFACF}"/>
              </a:ext>
            </a:extLst>
          </p:cNvPr>
          <p:cNvSpPr txBox="1"/>
          <p:nvPr/>
        </p:nvSpPr>
        <p:spPr>
          <a:xfrm>
            <a:off x="766763" y="1750396"/>
            <a:ext cx="10927081" cy="2056332"/>
          </a:xfrm>
          <a:prstGeom prst="rect">
            <a:avLst/>
          </a:prstGeom>
          <a:noFill/>
        </p:spPr>
        <p:txBody>
          <a:bodyPr wrap="square" rtlCol="0">
            <a:spAutoFit/>
          </a:bodyPr>
          <a:lstStyle/>
          <a:p>
            <a:pPr marL="228600">
              <a:lnSpc>
                <a:spcPct val="107000"/>
              </a:lnSpc>
              <a:spcAft>
                <a:spcPts val="800"/>
              </a:spcAft>
            </a:pPr>
            <a:r>
              <a:rPr lang="fr-FR" sz="1800" dirty="0">
                <a:effectLst/>
                <a:latin typeface="Calibri" panose="020F0502020204030204" pitchFamily="34" charset="0"/>
                <a:ea typeface="Calibri" panose="020F0502020204030204" pitchFamily="34" charset="0"/>
                <a:cs typeface="Times New Roman" panose="02020603050405020304" pitchFamily="18" charset="0"/>
              </a:rPr>
              <a:t>Ron Jeffries recommande d'utiliser les 3C pour la décrire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fr-FR" b="1" dirty="0">
                <a:effectLst/>
                <a:latin typeface="Calibri" panose="020F0502020204030204" pitchFamily="34" charset="0"/>
                <a:ea typeface="Calibri" panose="020F0502020204030204" pitchFamily="34" charset="0"/>
                <a:cs typeface="Times New Roman" panose="02020603050405020304" pitchFamily="18" charset="0"/>
              </a:rPr>
              <a:t>Carte</a:t>
            </a:r>
            <a:r>
              <a:rPr lang="fr-FR" dirty="0">
                <a:effectLst/>
                <a:latin typeface="Calibri" panose="020F0502020204030204" pitchFamily="34" charset="0"/>
                <a:ea typeface="Calibri" panose="020F0502020204030204" pitchFamily="34" charset="0"/>
                <a:cs typeface="Times New Roman" panose="02020603050405020304" pitchFamily="18" charset="0"/>
              </a:rPr>
              <a:t> : l'histoire est courte et écrite sur une carte</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buFont typeface="+mj-lt"/>
              <a:buAutoNum type="arabicPeriod"/>
            </a:pPr>
            <a:r>
              <a:rPr lang="fr-FR" b="1" dirty="0">
                <a:effectLst/>
                <a:latin typeface="Calibri" panose="020F0502020204030204" pitchFamily="34" charset="0"/>
                <a:ea typeface="Calibri" panose="020F0502020204030204" pitchFamily="34" charset="0"/>
                <a:cs typeface="Times New Roman" panose="02020603050405020304" pitchFamily="18" charset="0"/>
              </a:rPr>
              <a:t>Conversation: </a:t>
            </a:r>
            <a:r>
              <a:rPr lang="fr-FR" dirty="0">
                <a:effectLst/>
                <a:latin typeface="Calibri" panose="020F0502020204030204" pitchFamily="34" charset="0"/>
                <a:ea typeface="Calibri" panose="020F0502020204030204" pitchFamily="34" charset="0"/>
                <a:cs typeface="Times New Roman" panose="02020603050405020304" pitchFamily="18" charset="0"/>
              </a:rPr>
              <a:t>les détails de l'histoire sont discutés</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107000"/>
              </a:lnSpc>
              <a:spcAft>
                <a:spcPts val="800"/>
              </a:spcAft>
              <a:buFont typeface="+mj-lt"/>
              <a:buAutoNum type="arabicPeriod"/>
            </a:pPr>
            <a:r>
              <a:rPr lang="fr-FR" b="1" dirty="0">
                <a:effectLst/>
                <a:latin typeface="Calibri" panose="020F0502020204030204" pitchFamily="34" charset="0"/>
                <a:ea typeface="Calibri" panose="020F0502020204030204" pitchFamily="34" charset="0"/>
                <a:cs typeface="Times New Roman" panose="02020603050405020304" pitchFamily="18" charset="0"/>
              </a:rPr>
              <a:t>Confirmation </a:t>
            </a:r>
            <a:r>
              <a:rPr lang="fr-FR" dirty="0">
                <a:effectLst/>
                <a:latin typeface="Calibri" panose="020F0502020204030204" pitchFamily="34" charset="0"/>
                <a:ea typeface="Calibri" panose="020F0502020204030204" pitchFamily="34" charset="0"/>
                <a:cs typeface="Times New Roman" panose="02020603050405020304" pitchFamily="18" charset="0"/>
              </a:rPr>
              <a:t>: l'histoire est confirmée par des tests d'acceptation rédigés au même moment que celle-ci, au dos de la carte. </a:t>
            </a:r>
            <a:endParaRPr lang="en-CA"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1664336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Histoire utilisateur</a:t>
            </a:r>
            <a:r>
              <a:rPr lang="en-CA" sz="3200" b="1" spc="150" dirty="0">
                <a:solidFill>
                  <a:srgbClr val="002060"/>
                </a:solidFill>
                <a:latin typeface="Arial" panose="020B0604020202020204" pitchFamily="34" charset="0"/>
                <a:cs typeface="Arial" panose="020B0604020202020204" pitchFamily="34" charset="0"/>
              </a:rPr>
              <a:t> – </a:t>
            </a:r>
            <a:r>
              <a:rPr lang="fr-CA" sz="3200" b="1" spc="150" dirty="0">
                <a:solidFill>
                  <a:srgbClr val="002060"/>
                </a:solidFill>
                <a:latin typeface="Arial" panose="020B0604020202020204" pitchFamily="34" charset="0"/>
                <a:cs typeface="Arial" panose="020B0604020202020204" pitchFamily="34" charset="0"/>
              </a:rPr>
              <a:t>critères</a:t>
            </a:r>
            <a:r>
              <a:rPr lang="en-CA" sz="3200" b="1" spc="150" dirty="0">
                <a:solidFill>
                  <a:srgbClr val="002060"/>
                </a:solidFill>
                <a:latin typeface="Arial" panose="020B0604020202020204" pitchFamily="34" charset="0"/>
                <a:cs typeface="Arial" panose="020B0604020202020204" pitchFamily="34" charset="0"/>
              </a:rPr>
              <a:t> </a:t>
            </a:r>
            <a:r>
              <a:rPr lang="fr-CA" sz="3200" b="1" spc="150" dirty="0">
                <a:solidFill>
                  <a:srgbClr val="002060"/>
                </a:solidFill>
                <a:latin typeface="Arial" panose="020B0604020202020204" pitchFamily="34" charset="0"/>
                <a:cs typeface="Arial" panose="020B0604020202020204" pitchFamily="34" charset="0"/>
              </a:rPr>
              <a:t>d’acc</a:t>
            </a:r>
            <a:r>
              <a:rPr lang="fr-FR" sz="3200" b="1" spc="150" dirty="0">
                <a:solidFill>
                  <a:srgbClr val="002060"/>
                </a:solidFill>
                <a:latin typeface="Arial" panose="020B0604020202020204" pitchFamily="34" charset="0"/>
                <a:cs typeface="Arial" panose="020B0604020202020204" pitchFamily="34" charset="0"/>
              </a:rPr>
              <a:t>é</a:t>
            </a:r>
            <a:r>
              <a:rPr lang="fr-CA" sz="3200" b="1" spc="150" dirty="0" err="1">
                <a:solidFill>
                  <a:srgbClr val="002060"/>
                </a:solidFill>
                <a:latin typeface="Arial" panose="020B0604020202020204" pitchFamily="34" charset="0"/>
                <a:cs typeface="Arial" panose="020B0604020202020204" pitchFamily="34" charset="0"/>
              </a:rPr>
              <a:t>ptation</a:t>
            </a:r>
            <a:r>
              <a:rPr lang="en-CA" sz="3200" b="1" spc="150" dirty="0">
                <a:solidFill>
                  <a:srgbClr val="002060"/>
                </a:solidFill>
                <a:latin typeface="Arial" panose="020B0604020202020204" pitchFamily="34" charset="0"/>
                <a:cs typeface="Arial" panose="020B0604020202020204" pitchFamily="34" charset="0"/>
              </a:rPr>
              <a:t> </a:t>
            </a: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39</a:t>
            </a:fld>
            <a:endParaRPr lang="fr-CA" sz="1400" b="1" dirty="0">
              <a:solidFill>
                <a:srgbClr val="002060"/>
              </a:solidFill>
            </a:endParaRPr>
          </a:p>
        </p:txBody>
      </p:sp>
      <p:sp>
        <p:nvSpPr>
          <p:cNvPr id="9" name="Rectangle: Single Corner Snipped 9">
            <a:extLst>
              <a:ext uri="{FF2B5EF4-FFF2-40B4-BE49-F238E27FC236}">
                <a16:creationId xmlns:a16="http://schemas.microsoft.com/office/drawing/2014/main" id="{35E0AD80-5F5C-400F-9859-C5CE31B8D5E5}"/>
              </a:ext>
            </a:extLst>
          </p:cNvPr>
          <p:cNvSpPr/>
          <p:nvPr/>
        </p:nvSpPr>
        <p:spPr>
          <a:xfrm>
            <a:off x="4016556" y="3883433"/>
            <a:ext cx="7872867" cy="2278919"/>
          </a:xfrm>
          <a:prstGeom prst="snip1Rect">
            <a:avLst>
              <a:gd name="adj" fmla="val 1911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5">
            <a:extLst>
              <a:ext uri="{FF2B5EF4-FFF2-40B4-BE49-F238E27FC236}">
                <a16:creationId xmlns:a16="http://schemas.microsoft.com/office/drawing/2014/main" id="{0D84A15A-E570-40C6-8EDB-7CA0D467EF5D}"/>
              </a:ext>
            </a:extLst>
          </p:cNvPr>
          <p:cNvGrpSpPr/>
          <p:nvPr/>
        </p:nvGrpSpPr>
        <p:grpSpPr>
          <a:xfrm>
            <a:off x="4438607" y="3946165"/>
            <a:ext cx="7030308" cy="2272568"/>
            <a:chOff x="4096581" y="3168224"/>
            <a:chExt cx="7165778" cy="2272568"/>
          </a:xfrm>
        </p:grpSpPr>
        <p:sp>
          <p:nvSpPr>
            <p:cNvPr id="11" name="Title 1">
              <a:extLst>
                <a:ext uri="{FF2B5EF4-FFF2-40B4-BE49-F238E27FC236}">
                  <a16:creationId xmlns:a16="http://schemas.microsoft.com/office/drawing/2014/main" id="{40383B40-43D2-4731-88AC-5FCAD15FFF0D}"/>
                </a:ext>
              </a:extLst>
            </p:cNvPr>
            <p:cNvSpPr txBox="1">
              <a:spLocks/>
            </p:cNvSpPr>
            <p:nvPr/>
          </p:nvSpPr>
          <p:spPr>
            <a:xfrm>
              <a:off x="4119754" y="3409467"/>
              <a:ext cx="7142605" cy="2031325"/>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spcBef>
                  <a:spcPts val="1200"/>
                </a:spcBef>
              </a:pPr>
              <a:r>
                <a:rPr lang="fr-FR" sz="1400" dirty="0">
                  <a:latin typeface="+mn-lt"/>
                </a:rPr>
                <a:t>Vous achetez une nouvelle voiture Haut de Gamme et votre histoire d’utilisation indique que vous voulez des essuie-glaces à vitesse variable afin de pouvoir voir clairement la route.</a:t>
              </a:r>
            </a:p>
            <a:p>
              <a:pPr>
                <a:lnSpc>
                  <a:spcPct val="100000"/>
                </a:lnSpc>
                <a:spcBef>
                  <a:spcPts val="1200"/>
                </a:spcBef>
              </a:pPr>
              <a:r>
                <a:rPr lang="fr-FR" sz="1400" dirty="0">
                  <a:latin typeface="+mn-lt"/>
                </a:rPr>
                <a:t>Les critères d'acceptation doivent définir le nombre et les niveaux de vitesse des essuie-glaces. Imaginez la différence entre un véhicule d'entrée de gamme doté uniquement d'un réglage haut/bas et un véhicule haut de gamme doté de la technologie de détection de pluie.</a:t>
              </a:r>
            </a:p>
            <a:p>
              <a:pPr>
                <a:lnSpc>
                  <a:spcPct val="100000"/>
                </a:lnSpc>
                <a:spcBef>
                  <a:spcPts val="1200"/>
                </a:spcBef>
              </a:pPr>
              <a:r>
                <a:rPr lang="fr-FR" sz="1400" dirty="0">
                  <a:latin typeface="+mn-lt"/>
                </a:rPr>
                <a:t>Imaginez que vous avez supposé que la technologie de détection de pluie était incluse mais que vous n'avez obtenu que le réglage haut/bas ? Avez-vous pensé à mentionner un essuie-glace arrière ? Quel niveau est acceptable pour vous, en tant que consommateur ?</a:t>
              </a:r>
              <a:endParaRPr lang="en-US" sz="1400" dirty="0">
                <a:solidFill>
                  <a:schemeClr val="accent5"/>
                </a:solidFill>
                <a:latin typeface="+mn-lt"/>
              </a:endParaRPr>
            </a:p>
          </p:txBody>
        </p:sp>
        <p:sp>
          <p:nvSpPr>
            <p:cNvPr id="12" name="Title 1">
              <a:extLst>
                <a:ext uri="{FF2B5EF4-FFF2-40B4-BE49-F238E27FC236}">
                  <a16:creationId xmlns:a16="http://schemas.microsoft.com/office/drawing/2014/main" id="{3A71D598-E9B6-4095-A217-F01CE4B6043A}"/>
                </a:ext>
              </a:extLst>
            </p:cNvPr>
            <p:cNvSpPr txBox="1">
              <a:spLocks/>
            </p:cNvSpPr>
            <p:nvPr/>
          </p:nvSpPr>
          <p:spPr>
            <a:xfrm>
              <a:off x="4096581" y="3168224"/>
              <a:ext cx="2204120" cy="332399"/>
            </a:xfrm>
            <a:prstGeom prst="rect">
              <a:avLst/>
            </a:prstGeom>
          </p:spPr>
          <p:txBody>
            <a:bodyPr vert="horz" wrap="none" lIns="0" tIns="0" rIns="0" bIns="0" rtlCol="0" anchor="b">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r>
                <a:rPr lang="en-US" sz="2400" b="1" spc="300" dirty="0">
                  <a:solidFill>
                    <a:schemeClr val="accent5"/>
                  </a:solidFill>
                </a:rPr>
                <a:t>E</a:t>
              </a:r>
              <a:r>
                <a:rPr lang="fr-FR" sz="2400" b="1" spc="300" dirty="0" err="1">
                  <a:solidFill>
                    <a:schemeClr val="accent5"/>
                  </a:solidFill>
                </a:rPr>
                <a:t>ssuie-glaces</a:t>
              </a:r>
              <a:r>
                <a:rPr lang="fr-FR" sz="2400" dirty="0">
                  <a:latin typeface="+mn-lt"/>
                </a:rPr>
                <a:t> </a:t>
              </a:r>
              <a:endParaRPr lang="en-US" sz="2400" b="1" spc="300" dirty="0">
                <a:solidFill>
                  <a:schemeClr val="accent5"/>
                </a:solidFill>
              </a:endParaRPr>
            </a:p>
          </p:txBody>
        </p:sp>
      </p:grpSp>
      <p:sp>
        <p:nvSpPr>
          <p:cNvPr id="13" name="Right Triangle 16">
            <a:extLst>
              <a:ext uri="{FF2B5EF4-FFF2-40B4-BE49-F238E27FC236}">
                <a16:creationId xmlns:a16="http://schemas.microsoft.com/office/drawing/2014/main" id="{3FBB7E1F-2C02-4909-8FC7-D0AF0A42E715}"/>
              </a:ext>
            </a:extLst>
          </p:cNvPr>
          <p:cNvSpPr/>
          <p:nvPr/>
        </p:nvSpPr>
        <p:spPr>
          <a:xfrm rot="10800000" flipV="1">
            <a:off x="11608444" y="5899518"/>
            <a:ext cx="198429" cy="198429"/>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61">
            <a:extLst>
              <a:ext uri="{FF2B5EF4-FFF2-40B4-BE49-F238E27FC236}">
                <a16:creationId xmlns:a16="http://schemas.microsoft.com/office/drawing/2014/main" id="{E16DBD90-4C3C-4D5C-85C3-A624D29CDB0B}"/>
              </a:ext>
            </a:extLst>
          </p:cNvPr>
          <p:cNvGrpSpPr/>
          <p:nvPr/>
        </p:nvGrpSpPr>
        <p:grpSpPr>
          <a:xfrm>
            <a:off x="686296" y="1806361"/>
            <a:ext cx="3178365" cy="630426"/>
            <a:chOff x="4027299" y="1755632"/>
            <a:chExt cx="3178365" cy="630426"/>
          </a:xfrm>
        </p:grpSpPr>
        <p:sp>
          <p:nvSpPr>
            <p:cNvPr id="15" name="Oval 44">
              <a:extLst>
                <a:ext uri="{FF2B5EF4-FFF2-40B4-BE49-F238E27FC236}">
                  <a16:creationId xmlns:a16="http://schemas.microsoft.com/office/drawing/2014/main" id="{D3B8A1A8-2AA0-46F2-B6F3-7C61C12DC22E}"/>
                </a:ext>
              </a:extLst>
            </p:cNvPr>
            <p:cNvSpPr/>
            <p:nvPr/>
          </p:nvSpPr>
          <p:spPr>
            <a:xfrm>
              <a:off x="4027299" y="1755632"/>
              <a:ext cx="630426" cy="630426"/>
            </a:xfrm>
            <a:prstGeom prst="ellipse">
              <a:avLst/>
            </a:prstGeom>
            <a:solidFill>
              <a:schemeClr val="bg1"/>
            </a:solid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Title 1">
              <a:extLst>
                <a:ext uri="{FF2B5EF4-FFF2-40B4-BE49-F238E27FC236}">
                  <a16:creationId xmlns:a16="http://schemas.microsoft.com/office/drawing/2014/main" id="{B589EDDD-6324-4964-B53C-1C9393E924E0}"/>
                </a:ext>
              </a:extLst>
            </p:cNvPr>
            <p:cNvSpPr txBox="1">
              <a:spLocks/>
            </p:cNvSpPr>
            <p:nvPr/>
          </p:nvSpPr>
          <p:spPr>
            <a:xfrm>
              <a:off x="4833938" y="1855402"/>
              <a:ext cx="2371726" cy="43088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spcBef>
                  <a:spcPts val="600"/>
                </a:spcBef>
                <a:buClr>
                  <a:schemeClr val="accent5"/>
                </a:buClr>
              </a:pPr>
              <a:r>
                <a:rPr lang="fr-FR" sz="1400" dirty="0"/>
                <a:t>Donne la définition de "Terminé" pour une histoire.</a:t>
              </a:r>
              <a:r>
                <a:rPr lang="en-US" sz="1400" dirty="0"/>
                <a:t>.</a:t>
              </a:r>
            </a:p>
          </p:txBody>
        </p:sp>
        <p:grpSp>
          <p:nvGrpSpPr>
            <p:cNvPr id="17" name="Group 54">
              <a:extLst>
                <a:ext uri="{FF2B5EF4-FFF2-40B4-BE49-F238E27FC236}">
                  <a16:creationId xmlns:a16="http://schemas.microsoft.com/office/drawing/2014/main" id="{3677EF27-A3F5-408E-997E-0CC6D718AC0D}"/>
                </a:ext>
              </a:extLst>
            </p:cNvPr>
            <p:cNvGrpSpPr/>
            <p:nvPr/>
          </p:nvGrpSpPr>
          <p:grpSpPr>
            <a:xfrm>
              <a:off x="4162331" y="1903364"/>
              <a:ext cx="360363" cy="334963"/>
              <a:chOff x="6276975" y="3981450"/>
              <a:chExt cx="360363" cy="334963"/>
            </a:xfrm>
            <a:solidFill>
              <a:schemeClr val="accent5"/>
            </a:solidFill>
          </p:grpSpPr>
          <p:sp>
            <p:nvSpPr>
              <p:cNvPr id="18" name="Freeform 98">
                <a:extLst>
                  <a:ext uri="{FF2B5EF4-FFF2-40B4-BE49-F238E27FC236}">
                    <a16:creationId xmlns:a16="http://schemas.microsoft.com/office/drawing/2014/main" id="{90CE427A-EED2-4711-B71A-869F0658F7D9}"/>
                  </a:ext>
                </a:extLst>
              </p:cNvPr>
              <p:cNvSpPr>
                <a:spLocks noEditPoints="1"/>
              </p:cNvSpPr>
              <p:nvPr/>
            </p:nvSpPr>
            <p:spPr bwMode="auto">
              <a:xfrm>
                <a:off x="6472238" y="3981450"/>
                <a:ext cx="165100" cy="334963"/>
              </a:xfrm>
              <a:custGeom>
                <a:avLst/>
                <a:gdLst>
                  <a:gd name="T0" fmla="*/ 14 w 44"/>
                  <a:gd name="T1" fmla="*/ 37 h 89"/>
                  <a:gd name="T2" fmla="*/ 12 w 44"/>
                  <a:gd name="T3" fmla="*/ 39 h 89"/>
                  <a:gd name="T4" fmla="*/ 10 w 44"/>
                  <a:gd name="T5" fmla="*/ 37 h 89"/>
                  <a:gd name="T6" fmla="*/ 0 w 44"/>
                  <a:gd name="T7" fmla="*/ 31 h 89"/>
                  <a:gd name="T8" fmla="*/ 0 w 44"/>
                  <a:gd name="T9" fmla="*/ 67 h 89"/>
                  <a:gd name="T10" fmla="*/ 22 w 44"/>
                  <a:gd name="T11" fmla="*/ 89 h 89"/>
                  <a:gd name="T12" fmla="*/ 44 w 44"/>
                  <a:gd name="T13" fmla="*/ 67 h 89"/>
                  <a:gd name="T14" fmla="*/ 40 w 44"/>
                  <a:gd name="T15" fmla="*/ 54 h 89"/>
                  <a:gd name="T16" fmla="*/ 28 w 44"/>
                  <a:gd name="T17" fmla="*/ 26 h 89"/>
                  <a:gd name="T18" fmla="*/ 27 w 44"/>
                  <a:gd name="T19" fmla="*/ 26 h 89"/>
                  <a:gd name="T20" fmla="*/ 22 w 44"/>
                  <a:gd name="T21" fmla="*/ 20 h 89"/>
                  <a:gd name="T22" fmla="*/ 16 w 44"/>
                  <a:gd name="T23" fmla="*/ 5 h 89"/>
                  <a:gd name="T24" fmla="*/ 15 w 44"/>
                  <a:gd name="T25" fmla="*/ 4 h 89"/>
                  <a:gd name="T26" fmla="*/ 1 w 44"/>
                  <a:gd name="T27" fmla="*/ 4 h 89"/>
                  <a:gd name="T28" fmla="*/ 0 w 44"/>
                  <a:gd name="T29" fmla="*/ 5 h 89"/>
                  <a:gd name="T30" fmla="*/ 0 w 44"/>
                  <a:gd name="T31" fmla="*/ 27 h 89"/>
                  <a:gd name="T32" fmla="*/ 14 w 44"/>
                  <a:gd name="T33" fmla="*/ 3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14" y="37"/>
                    </a:moveTo>
                    <a:cubicBezTo>
                      <a:pt x="14" y="38"/>
                      <a:pt x="13" y="39"/>
                      <a:pt x="12" y="39"/>
                    </a:cubicBezTo>
                    <a:cubicBezTo>
                      <a:pt x="11" y="39"/>
                      <a:pt x="10" y="38"/>
                      <a:pt x="10" y="37"/>
                    </a:cubicBezTo>
                    <a:cubicBezTo>
                      <a:pt x="10" y="35"/>
                      <a:pt x="6" y="32"/>
                      <a:pt x="0" y="31"/>
                    </a:cubicBezTo>
                    <a:cubicBezTo>
                      <a:pt x="0" y="67"/>
                      <a:pt x="0" y="67"/>
                      <a:pt x="0" y="67"/>
                    </a:cubicBezTo>
                    <a:cubicBezTo>
                      <a:pt x="0" y="79"/>
                      <a:pt x="10" y="89"/>
                      <a:pt x="22" y="89"/>
                    </a:cubicBezTo>
                    <a:cubicBezTo>
                      <a:pt x="34" y="89"/>
                      <a:pt x="44" y="79"/>
                      <a:pt x="44" y="67"/>
                    </a:cubicBezTo>
                    <a:cubicBezTo>
                      <a:pt x="44" y="62"/>
                      <a:pt x="42" y="58"/>
                      <a:pt x="40" y="54"/>
                    </a:cubicBezTo>
                    <a:cubicBezTo>
                      <a:pt x="28" y="26"/>
                      <a:pt x="28" y="26"/>
                      <a:pt x="28" y="26"/>
                    </a:cubicBezTo>
                    <a:cubicBezTo>
                      <a:pt x="28" y="26"/>
                      <a:pt x="28" y="26"/>
                      <a:pt x="27" y="26"/>
                    </a:cubicBezTo>
                    <a:cubicBezTo>
                      <a:pt x="22" y="20"/>
                      <a:pt x="22" y="20"/>
                      <a:pt x="22" y="20"/>
                    </a:cubicBezTo>
                    <a:cubicBezTo>
                      <a:pt x="16" y="5"/>
                      <a:pt x="16" y="5"/>
                      <a:pt x="16" y="5"/>
                    </a:cubicBezTo>
                    <a:cubicBezTo>
                      <a:pt x="16" y="4"/>
                      <a:pt x="16" y="4"/>
                      <a:pt x="15" y="4"/>
                    </a:cubicBezTo>
                    <a:cubicBezTo>
                      <a:pt x="12" y="0"/>
                      <a:pt x="4" y="0"/>
                      <a:pt x="1" y="4"/>
                    </a:cubicBezTo>
                    <a:cubicBezTo>
                      <a:pt x="0" y="4"/>
                      <a:pt x="0" y="5"/>
                      <a:pt x="0" y="5"/>
                    </a:cubicBezTo>
                    <a:cubicBezTo>
                      <a:pt x="0" y="27"/>
                      <a:pt x="0" y="27"/>
                      <a:pt x="0" y="27"/>
                    </a:cubicBezTo>
                    <a:cubicBezTo>
                      <a:pt x="8" y="28"/>
                      <a:pt x="14" y="32"/>
                      <a:pt x="14" y="3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99">
                <a:extLst>
                  <a:ext uri="{FF2B5EF4-FFF2-40B4-BE49-F238E27FC236}">
                    <a16:creationId xmlns:a16="http://schemas.microsoft.com/office/drawing/2014/main" id="{8A490187-AD52-4B93-B602-7202750BAE8C}"/>
                  </a:ext>
                </a:extLst>
              </p:cNvPr>
              <p:cNvSpPr>
                <a:spLocks noEditPoints="1"/>
              </p:cNvSpPr>
              <p:nvPr/>
            </p:nvSpPr>
            <p:spPr bwMode="auto">
              <a:xfrm>
                <a:off x="6276975" y="3981450"/>
                <a:ext cx="165100" cy="334963"/>
              </a:xfrm>
              <a:custGeom>
                <a:avLst/>
                <a:gdLst>
                  <a:gd name="T0" fmla="*/ 0 w 44"/>
                  <a:gd name="T1" fmla="*/ 67 h 89"/>
                  <a:gd name="T2" fmla="*/ 22 w 44"/>
                  <a:gd name="T3" fmla="*/ 89 h 89"/>
                  <a:gd name="T4" fmla="*/ 44 w 44"/>
                  <a:gd name="T5" fmla="*/ 67 h 89"/>
                  <a:gd name="T6" fmla="*/ 44 w 44"/>
                  <a:gd name="T7" fmla="*/ 31 h 89"/>
                  <a:gd name="T8" fmla="*/ 34 w 44"/>
                  <a:gd name="T9" fmla="*/ 37 h 89"/>
                  <a:gd name="T10" fmla="*/ 32 w 44"/>
                  <a:gd name="T11" fmla="*/ 39 h 89"/>
                  <a:gd name="T12" fmla="*/ 30 w 44"/>
                  <a:gd name="T13" fmla="*/ 37 h 89"/>
                  <a:gd name="T14" fmla="*/ 44 w 44"/>
                  <a:gd name="T15" fmla="*/ 27 h 89"/>
                  <a:gd name="T16" fmla="*/ 44 w 44"/>
                  <a:gd name="T17" fmla="*/ 5 h 89"/>
                  <a:gd name="T18" fmla="*/ 43 w 44"/>
                  <a:gd name="T19" fmla="*/ 4 h 89"/>
                  <a:gd name="T20" fmla="*/ 29 w 44"/>
                  <a:gd name="T21" fmla="*/ 4 h 89"/>
                  <a:gd name="T22" fmla="*/ 28 w 44"/>
                  <a:gd name="T23" fmla="*/ 4 h 89"/>
                  <a:gd name="T24" fmla="*/ 22 w 44"/>
                  <a:gd name="T25" fmla="*/ 20 h 89"/>
                  <a:gd name="T26" fmla="*/ 17 w 44"/>
                  <a:gd name="T27" fmla="*/ 26 h 89"/>
                  <a:gd name="T28" fmla="*/ 16 w 44"/>
                  <a:gd name="T29" fmla="*/ 26 h 89"/>
                  <a:gd name="T30" fmla="*/ 4 w 44"/>
                  <a:gd name="T31" fmla="*/ 54 h 89"/>
                  <a:gd name="T32" fmla="*/ 0 w 44"/>
                  <a:gd name="T33" fmla="*/ 67 h 89"/>
                  <a:gd name="T34" fmla="*/ 22 w 44"/>
                  <a:gd name="T35" fmla="*/ 85 h 89"/>
                  <a:gd name="T36" fmla="*/ 4 w 44"/>
                  <a:gd name="T37" fmla="*/ 67 h 89"/>
                  <a:gd name="T38" fmla="*/ 22 w 44"/>
                  <a:gd name="T39" fmla="*/ 49 h 89"/>
                  <a:gd name="T40" fmla="*/ 40 w 44"/>
                  <a:gd name="T41" fmla="*/ 67 h 89"/>
                  <a:gd name="T42" fmla="*/ 22 w 44"/>
                  <a:gd name="T43"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 h="89">
                    <a:moveTo>
                      <a:pt x="0" y="67"/>
                    </a:moveTo>
                    <a:cubicBezTo>
                      <a:pt x="0" y="79"/>
                      <a:pt x="10" y="89"/>
                      <a:pt x="22" y="89"/>
                    </a:cubicBezTo>
                    <a:cubicBezTo>
                      <a:pt x="34" y="89"/>
                      <a:pt x="44" y="79"/>
                      <a:pt x="44" y="67"/>
                    </a:cubicBezTo>
                    <a:cubicBezTo>
                      <a:pt x="44" y="31"/>
                      <a:pt x="44" y="31"/>
                      <a:pt x="44" y="31"/>
                    </a:cubicBezTo>
                    <a:cubicBezTo>
                      <a:pt x="38" y="32"/>
                      <a:pt x="34" y="35"/>
                      <a:pt x="34" y="37"/>
                    </a:cubicBezTo>
                    <a:cubicBezTo>
                      <a:pt x="34" y="38"/>
                      <a:pt x="33" y="39"/>
                      <a:pt x="32" y="39"/>
                    </a:cubicBezTo>
                    <a:cubicBezTo>
                      <a:pt x="31" y="39"/>
                      <a:pt x="30" y="38"/>
                      <a:pt x="30" y="37"/>
                    </a:cubicBezTo>
                    <a:cubicBezTo>
                      <a:pt x="30" y="32"/>
                      <a:pt x="36" y="28"/>
                      <a:pt x="44" y="27"/>
                    </a:cubicBezTo>
                    <a:cubicBezTo>
                      <a:pt x="44" y="5"/>
                      <a:pt x="44" y="5"/>
                      <a:pt x="44" y="5"/>
                    </a:cubicBezTo>
                    <a:cubicBezTo>
                      <a:pt x="44" y="5"/>
                      <a:pt x="44" y="4"/>
                      <a:pt x="43" y="4"/>
                    </a:cubicBezTo>
                    <a:cubicBezTo>
                      <a:pt x="40" y="0"/>
                      <a:pt x="32" y="0"/>
                      <a:pt x="29" y="4"/>
                    </a:cubicBezTo>
                    <a:cubicBezTo>
                      <a:pt x="28" y="4"/>
                      <a:pt x="28" y="4"/>
                      <a:pt x="28" y="4"/>
                    </a:cubicBezTo>
                    <a:cubicBezTo>
                      <a:pt x="22" y="20"/>
                      <a:pt x="22" y="20"/>
                      <a:pt x="22" y="20"/>
                    </a:cubicBezTo>
                    <a:cubicBezTo>
                      <a:pt x="17" y="26"/>
                      <a:pt x="17" y="26"/>
                      <a:pt x="17" y="26"/>
                    </a:cubicBezTo>
                    <a:cubicBezTo>
                      <a:pt x="16" y="26"/>
                      <a:pt x="16" y="26"/>
                      <a:pt x="16" y="26"/>
                    </a:cubicBezTo>
                    <a:cubicBezTo>
                      <a:pt x="4" y="54"/>
                      <a:pt x="4" y="54"/>
                      <a:pt x="4" y="54"/>
                    </a:cubicBezTo>
                    <a:cubicBezTo>
                      <a:pt x="2" y="58"/>
                      <a:pt x="0" y="62"/>
                      <a:pt x="0" y="67"/>
                    </a:cubicBezTo>
                    <a:close/>
                    <a:moveTo>
                      <a:pt x="22" y="85"/>
                    </a:moveTo>
                    <a:cubicBezTo>
                      <a:pt x="12" y="85"/>
                      <a:pt x="4" y="77"/>
                      <a:pt x="4" y="67"/>
                    </a:cubicBezTo>
                    <a:cubicBezTo>
                      <a:pt x="4" y="57"/>
                      <a:pt x="12" y="49"/>
                      <a:pt x="22" y="49"/>
                    </a:cubicBezTo>
                    <a:cubicBezTo>
                      <a:pt x="32" y="49"/>
                      <a:pt x="40" y="57"/>
                      <a:pt x="40" y="67"/>
                    </a:cubicBezTo>
                    <a:cubicBezTo>
                      <a:pt x="40" y="77"/>
                      <a:pt x="32" y="85"/>
                      <a:pt x="22"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00">
                <a:extLst>
                  <a:ext uri="{FF2B5EF4-FFF2-40B4-BE49-F238E27FC236}">
                    <a16:creationId xmlns:a16="http://schemas.microsoft.com/office/drawing/2014/main" id="{5C9BCACA-DF6A-46CF-80C6-DE56D6FD2CC0}"/>
                  </a:ext>
                </a:extLst>
              </p:cNvPr>
              <p:cNvSpPr>
                <a:spLocks/>
              </p:cNvSpPr>
              <p:nvPr/>
            </p:nvSpPr>
            <p:spPr bwMode="auto">
              <a:xfrm>
                <a:off x="6307138"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01">
                <a:extLst>
                  <a:ext uri="{FF2B5EF4-FFF2-40B4-BE49-F238E27FC236}">
                    <a16:creationId xmlns:a16="http://schemas.microsoft.com/office/drawing/2014/main" id="{F6CE0A4E-6E2E-4F28-928A-F50938903361}"/>
                  </a:ext>
                </a:extLst>
              </p:cNvPr>
              <p:cNvSpPr>
                <a:spLocks/>
              </p:cNvSpPr>
              <p:nvPr/>
            </p:nvSpPr>
            <p:spPr bwMode="auto">
              <a:xfrm>
                <a:off x="6502400" y="4181475"/>
                <a:ext cx="58738" cy="60325"/>
              </a:xfrm>
              <a:custGeom>
                <a:avLst/>
                <a:gdLst>
                  <a:gd name="T0" fmla="*/ 14 w 16"/>
                  <a:gd name="T1" fmla="*/ 4 h 16"/>
                  <a:gd name="T2" fmla="*/ 16 w 16"/>
                  <a:gd name="T3" fmla="*/ 2 h 16"/>
                  <a:gd name="T4" fmla="*/ 14 w 16"/>
                  <a:gd name="T5" fmla="*/ 0 h 16"/>
                  <a:gd name="T6" fmla="*/ 0 w 16"/>
                  <a:gd name="T7" fmla="*/ 14 h 16"/>
                  <a:gd name="T8" fmla="*/ 2 w 16"/>
                  <a:gd name="T9" fmla="*/ 16 h 16"/>
                  <a:gd name="T10" fmla="*/ 4 w 16"/>
                  <a:gd name="T11" fmla="*/ 14 h 16"/>
                  <a:gd name="T12" fmla="*/ 14 w 16"/>
                  <a:gd name="T13" fmla="*/ 4 h 16"/>
                </a:gdLst>
                <a:ahLst/>
                <a:cxnLst>
                  <a:cxn ang="0">
                    <a:pos x="T0" y="T1"/>
                  </a:cxn>
                  <a:cxn ang="0">
                    <a:pos x="T2" y="T3"/>
                  </a:cxn>
                  <a:cxn ang="0">
                    <a:pos x="T4" y="T5"/>
                  </a:cxn>
                  <a:cxn ang="0">
                    <a:pos x="T6" y="T7"/>
                  </a:cxn>
                  <a:cxn ang="0">
                    <a:pos x="T8" y="T9"/>
                  </a:cxn>
                  <a:cxn ang="0">
                    <a:pos x="T10" y="T11"/>
                  </a:cxn>
                  <a:cxn ang="0">
                    <a:pos x="T12" y="T13"/>
                  </a:cxn>
                </a:cxnLst>
                <a:rect l="0" t="0" r="r" b="b"/>
                <a:pathLst>
                  <a:path w="16" h="16">
                    <a:moveTo>
                      <a:pt x="14" y="4"/>
                    </a:moveTo>
                    <a:cubicBezTo>
                      <a:pt x="15" y="4"/>
                      <a:pt x="16" y="3"/>
                      <a:pt x="16" y="2"/>
                    </a:cubicBezTo>
                    <a:cubicBezTo>
                      <a:pt x="16" y="1"/>
                      <a:pt x="15" y="0"/>
                      <a:pt x="14" y="0"/>
                    </a:cubicBezTo>
                    <a:cubicBezTo>
                      <a:pt x="6" y="0"/>
                      <a:pt x="0" y="6"/>
                      <a:pt x="0" y="14"/>
                    </a:cubicBezTo>
                    <a:cubicBezTo>
                      <a:pt x="0" y="15"/>
                      <a:pt x="1" y="16"/>
                      <a:pt x="2" y="16"/>
                    </a:cubicBezTo>
                    <a:cubicBezTo>
                      <a:pt x="3" y="16"/>
                      <a:pt x="4" y="15"/>
                      <a:pt x="4" y="14"/>
                    </a:cubicBezTo>
                    <a:cubicBezTo>
                      <a:pt x="4" y="9"/>
                      <a:pt x="8"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22" name="Group 60">
            <a:extLst>
              <a:ext uri="{FF2B5EF4-FFF2-40B4-BE49-F238E27FC236}">
                <a16:creationId xmlns:a16="http://schemas.microsoft.com/office/drawing/2014/main" id="{13DF4527-5799-4B9C-9140-25B051BC504C}"/>
              </a:ext>
            </a:extLst>
          </p:cNvPr>
          <p:cNvGrpSpPr/>
          <p:nvPr/>
        </p:nvGrpSpPr>
        <p:grpSpPr>
          <a:xfrm>
            <a:off x="4889407" y="1798409"/>
            <a:ext cx="5012239" cy="646331"/>
            <a:chOff x="7565836" y="1747680"/>
            <a:chExt cx="5012239" cy="646331"/>
          </a:xfrm>
        </p:grpSpPr>
        <p:sp>
          <p:nvSpPr>
            <p:cNvPr id="23" name="Oval 47">
              <a:extLst>
                <a:ext uri="{FF2B5EF4-FFF2-40B4-BE49-F238E27FC236}">
                  <a16:creationId xmlns:a16="http://schemas.microsoft.com/office/drawing/2014/main" id="{FA98CF38-B8A7-4C62-82DD-43C2FF70A48C}"/>
                </a:ext>
              </a:extLst>
            </p:cNvPr>
            <p:cNvSpPr/>
            <p:nvPr/>
          </p:nvSpPr>
          <p:spPr>
            <a:xfrm>
              <a:off x="7565836" y="1755632"/>
              <a:ext cx="630426" cy="630426"/>
            </a:xfrm>
            <a:prstGeom prst="ellipse">
              <a:avLst/>
            </a:prstGeom>
            <a:solidFill>
              <a:schemeClr val="bg1"/>
            </a:solid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Title 1">
              <a:extLst>
                <a:ext uri="{FF2B5EF4-FFF2-40B4-BE49-F238E27FC236}">
                  <a16:creationId xmlns:a16="http://schemas.microsoft.com/office/drawing/2014/main" id="{CE212C74-9891-40C1-B973-EDF128EB5693}"/>
                </a:ext>
              </a:extLst>
            </p:cNvPr>
            <p:cNvSpPr txBox="1">
              <a:spLocks/>
            </p:cNvSpPr>
            <p:nvPr/>
          </p:nvSpPr>
          <p:spPr>
            <a:xfrm>
              <a:off x="8332646" y="1747680"/>
              <a:ext cx="4245429" cy="646331"/>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spcBef>
                  <a:spcPts val="600"/>
                </a:spcBef>
                <a:buClr>
                  <a:schemeClr val="accent5"/>
                </a:buClr>
              </a:pPr>
              <a:r>
                <a:rPr lang="fr-FR" sz="1400" dirty="0"/>
                <a:t>Qu'est-ce qui est "assez suffisant" ? Concentrez-vous sur les critères d'acceptation qui vous donnent l'ensemble minimal de fonctions à mettre en service.</a:t>
              </a:r>
              <a:endParaRPr lang="en-US" sz="1400" dirty="0"/>
            </a:p>
          </p:txBody>
        </p:sp>
        <p:sp>
          <p:nvSpPr>
            <p:cNvPr id="25" name="Freeform 150">
              <a:extLst>
                <a:ext uri="{FF2B5EF4-FFF2-40B4-BE49-F238E27FC236}">
                  <a16:creationId xmlns:a16="http://schemas.microsoft.com/office/drawing/2014/main" id="{1396445D-AA1E-4444-AD64-BC1261387370}"/>
                </a:ext>
              </a:extLst>
            </p:cNvPr>
            <p:cNvSpPr>
              <a:spLocks noEditPoints="1"/>
            </p:cNvSpPr>
            <p:nvPr/>
          </p:nvSpPr>
          <p:spPr bwMode="auto">
            <a:xfrm>
              <a:off x="7700868" y="1889870"/>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72 w 96"/>
                <a:gd name="T11" fmla="*/ 43 h 96"/>
                <a:gd name="T12" fmla="*/ 70 w 96"/>
                <a:gd name="T13" fmla="*/ 44 h 96"/>
                <a:gd name="T14" fmla="*/ 54 w 96"/>
                <a:gd name="T15" fmla="*/ 44 h 96"/>
                <a:gd name="T16" fmla="*/ 52 w 96"/>
                <a:gd name="T17" fmla="*/ 45 h 96"/>
                <a:gd name="T18" fmla="*/ 50 w 96"/>
                <a:gd name="T19" fmla="*/ 48 h 96"/>
                <a:gd name="T20" fmla="*/ 64 w 96"/>
                <a:gd name="T21" fmla="*/ 48 h 96"/>
                <a:gd name="T22" fmla="*/ 66 w 96"/>
                <a:gd name="T23" fmla="*/ 50 h 96"/>
                <a:gd name="T24" fmla="*/ 64 w 96"/>
                <a:gd name="T25" fmla="*/ 52 h 96"/>
                <a:gd name="T26" fmla="*/ 46 w 96"/>
                <a:gd name="T27" fmla="*/ 52 h 96"/>
                <a:gd name="T28" fmla="*/ 42 w 96"/>
                <a:gd name="T29" fmla="*/ 56 h 96"/>
                <a:gd name="T30" fmla="*/ 58 w 96"/>
                <a:gd name="T31" fmla="*/ 56 h 96"/>
                <a:gd name="T32" fmla="*/ 60 w 96"/>
                <a:gd name="T33" fmla="*/ 57 h 96"/>
                <a:gd name="T34" fmla="*/ 60 w 96"/>
                <a:gd name="T35" fmla="*/ 59 h 96"/>
                <a:gd name="T36" fmla="*/ 37 w 96"/>
                <a:gd name="T37" fmla="*/ 69 h 96"/>
                <a:gd name="T38" fmla="*/ 30 w 96"/>
                <a:gd name="T39" fmla="*/ 68 h 96"/>
                <a:gd name="T40" fmla="*/ 25 w 96"/>
                <a:gd name="T41" fmla="*/ 73 h 96"/>
                <a:gd name="T42" fmla="*/ 22 w 96"/>
                <a:gd name="T43" fmla="*/ 73 h 96"/>
                <a:gd name="T44" fmla="*/ 22 w 96"/>
                <a:gd name="T45" fmla="*/ 70 h 96"/>
                <a:gd name="T46" fmla="*/ 27 w 96"/>
                <a:gd name="T47" fmla="*/ 65 h 96"/>
                <a:gd name="T48" fmla="*/ 28 w 96"/>
                <a:gd name="T49" fmla="*/ 52 h 96"/>
                <a:gd name="T50" fmla="*/ 40 w 96"/>
                <a:gd name="T51" fmla="*/ 33 h 96"/>
                <a:gd name="T52" fmla="*/ 57 w 96"/>
                <a:gd name="T53" fmla="*/ 20 h 96"/>
                <a:gd name="T54" fmla="*/ 59 w 96"/>
                <a:gd name="T55" fmla="*/ 20 h 96"/>
                <a:gd name="T56" fmla="*/ 60 w 96"/>
                <a:gd name="T57" fmla="*/ 22 h 96"/>
                <a:gd name="T58" fmla="*/ 60 w 96"/>
                <a:gd name="T59" fmla="*/ 32 h 96"/>
                <a:gd name="T60" fmla="*/ 70 w 96"/>
                <a:gd name="T61" fmla="*/ 22 h 96"/>
                <a:gd name="T62" fmla="*/ 73 w 96"/>
                <a:gd name="T63" fmla="*/ 22 h 96"/>
                <a:gd name="T64" fmla="*/ 72 w 96"/>
                <a:gd name="T65"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72" y="43"/>
                  </a:moveTo>
                  <a:cubicBezTo>
                    <a:pt x="71" y="44"/>
                    <a:pt x="71" y="44"/>
                    <a:pt x="70" y="44"/>
                  </a:cubicBezTo>
                  <a:cubicBezTo>
                    <a:pt x="54" y="44"/>
                    <a:pt x="54" y="44"/>
                    <a:pt x="54" y="44"/>
                  </a:cubicBezTo>
                  <a:cubicBezTo>
                    <a:pt x="52" y="45"/>
                    <a:pt x="52" y="45"/>
                    <a:pt x="52" y="45"/>
                  </a:cubicBezTo>
                  <a:cubicBezTo>
                    <a:pt x="50" y="48"/>
                    <a:pt x="50" y="48"/>
                    <a:pt x="50" y="48"/>
                  </a:cubicBezTo>
                  <a:cubicBezTo>
                    <a:pt x="64" y="48"/>
                    <a:pt x="64" y="48"/>
                    <a:pt x="64" y="48"/>
                  </a:cubicBezTo>
                  <a:cubicBezTo>
                    <a:pt x="65" y="48"/>
                    <a:pt x="66" y="49"/>
                    <a:pt x="66" y="50"/>
                  </a:cubicBezTo>
                  <a:cubicBezTo>
                    <a:pt x="66" y="51"/>
                    <a:pt x="65" y="52"/>
                    <a:pt x="64" y="52"/>
                  </a:cubicBezTo>
                  <a:cubicBezTo>
                    <a:pt x="46" y="52"/>
                    <a:pt x="46" y="52"/>
                    <a:pt x="46" y="52"/>
                  </a:cubicBezTo>
                  <a:cubicBezTo>
                    <a:pt x="42" y="56"/>
                    <a:pt x="42" y="56"/>
                    <a:pt x="42" y="56"/>
                  </a:cubicBezTo>
                  <a:cubicBezTo>
                    <a:pt x="58" y="56"/>
                    <a:pt x="58" y="56"/>
                    <a:pt x="58" y="56"/>
                  </a:cubicBezTo>
                  <a:cubicBezTo>
                    <a:pt x="59" y="56"/>
                    <a:pt x="60" y="57"/>
                    <a:pt x="60" y="57"/>
                  </a:cubicBezTo>
                  <a:cubicBezTo>
                    <a:pt x="60" y="58"/>
                    <a:pt x="60" y="59"/>
                    <a:pt x="60" y="59"/>
                  </a:cubicBezTo>
                  <a:cubicBezTo>
                    <a:pt x="53" y="66"/>
                    <a:pt x="44" y="69"/>
                    <a:pt x="37" y="69"/>
                  </a:cubicBezTo>
                  <a:cubicBezTo>
                    <a:pt x="34" y="69"/>
                    <a:pt x="32" y="69"/>
                    <a:pt x="30" y="68"/>
                  </a:cubicBezTo>
                  <a:cubicBezTo>
                    <a:pt x="25" y="73"/>
                    <a:pt x="25" y="73"/>
                    <a:pt x="25" y="73"/>
                  </a:cubicBezTo>
                  <a:cubicBezTo>
                    <a:pt x="24" y="74"/>
                    <a:pt x="23" y="74"/>
                    <a:pt x="22" y="73"/>
                  </a:cubicBezTo>
                  <a:cubicBezTo>
                    <a:pt x="21" y="72"/>
                    <a:pt x="21" y="71"/>
                    <a:pt x="22" y="70"/>
                  </a:cubicBezTo>
                  <a:cubicBezTo>
                    <a:pt x="27" y="65"/>
                    <a:pt x="27" y="65"/>
                    <a:pt x="27" y="65"/>
                  </a:cubicBezTo>
                  <a:cubicBezTo>
                    <a:pt x="25" y="62"/>
                    <a:pt x="26" y="57"/>
                    <a:pt x="28" y="52"/>
                  </a:cubicBezTo>
                  <a:cubicBezTo>
                    <a:pt x="30" y="45"/>
                    <a:pt x="34" y="39"/>
                    <a:pt x="40" y="33"/>
                  </a:cubicBezTo>
                  <a:cubicBezTo>
                    <a:pt x="46" y="27"/>
                    <a:pt x="53" y="22"/>
                    <a:pt x="57" y="20"/>
                  </a:cubicBezTo>
                  <a:cubicBezTo>
                    <a:pt x="58" y="20"/>
                    <a:pt x="59" y="20"/>
                    <a:pt x="59" y="20"/>
                  </a:cubicBezTo>
                  <a:cubicBezTo>
                    <a:pt x="60" y="21"/>
                    <a:pt x="60" y="21"/>
                    <a:pt x="60" y="22"/>
                  </a:cubicBezTo>
                  <a:cubicBezTo>
                    <a:pt x="60" y="32"/>
                    <a:pt x="60" y="32"/>
                    <a:pt x="60" y="32"/>
                  </a:cubicBezTo>
                  <a:cubicBezTo>
                    <a:pt x="70" y="22"/>
                    <a:pt x="70" y="22"/>
                    <a:pt x="70" y="22"/>
                  </a:cubicBezTo>
                  <a:cubicBezTo>
                    <a:pt x="71" y="21"/>
                    <a:pt x="72" y="21"/>
                    <a:pt x="73" y="22"/>
                  </a:cubicBezTo>
                  <a:cubicBezTo>
                    <a:pt x="78" y="26"/>
                    <a:pt x="77" y="34"/>
                    <a:pt x="72" y="4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6" name="Oval 36">
            <a:extLst>
              <a:ext uri="{FF2B5EF4-FFF2-40B4-BE49-F238E27FC236}">
                <a16:creationId xmlns:a16="http://schemas.microsoft.com/office/drawing/2014/main" id="{6C8B1760-7D4F-4ECF-B9B9-C31F2346139C}"/>
              </a:ext>
            </a:extLst>
          </p:cNvPr>
          <p:cNvSpPr/>
          <p:nvPr/>
        </p:nvSpPr>
        <p:spPr>
          <a:xfrm>
            <a:off x="686296" y="2686847"/>
            <a:ext cx="630426" cy="630426"/>
          </a:xfrm>
          <a:prstGeom prst="ellipse">
            <a:avLst/>
          </a:prstGeom>
          <a:solidFill>
            <a:schemeClr val="bg1"/>
          </a:solid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Title 1">
            <a:extLst>
              <a:ext uri="{FF2B5EF4-FFF2-40B4-BE49-F238E27FC236}">
                <a16:creationId xmlns:a16="http://schemas.microsoft.com/office/drawing/2014/main" id="{E473F10C-EC62-4D45-9BC3-CB9EA5F32300}"/>
              </a:ext>
            </a:extLst>
          </p:cNvPr>
          <p:cNvSpPr txBox="1">
            <a:spLocks/>
          </p:cNvSpPr>
          <p:nvPr/>
        </p:nvSpPr>
        <p:spPr>
          <a:xfrm>
            <a:off x="1492935" y="2678895"/>
            <a:ext cx="2371726" cy="646331"/>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spcBef>
                <a:spcPts val="600"/>
              </a:spcBef>
            </a:pPr>
            <a:r>
              <a:rPr lang="en-US" sz="1400" dirty="0" err="1">
                <a:latin typeface="+mn-lt"/>
              </a:rPr>
              <a:t>Formaliser</a:t>
            </a:r>
            <a:r>
              <a:rPr lang="en-US" sz="1400" dirty="0">
                <a:latin typeface="+mn-lt"/>
              </a:rPr>
              <a:t> les crit</a:t>
            </a:r>
            <a:r>
              <a:rPr lang="fr-FR" sz="1400" dirty="0"/>
              <a:t>è</a:t>
            </a:r>
            <a:r>
              <a:rPr lang="en-US" sz="1400" dirty="0">
                <a:latin typeface="+mn-lt"/>
              </a:rPr>
              <a:t>res </a:t>
            </a:r>
            <a:r>
              <a:rPr lang="en-US" sz="1400" dirty="0" err="1">
                <a:latin typeface="+mn-lt"/>
              </a:rPr>
              <a:t>obligatoire</a:t>
            </a:r>
            <a:r>
              <a:rPr lang="en-US" sz="1400" dirty="0">
                <a:latin typeface="+mn-lt"/>
              </a:rPr>
              <a:t> </a:t>
            </a:r>
            <a:r>
              <a:rPr lang="en-US" sz="1400" dirty="0" err="1">
                <a:latin typeface="+mn-lt"/>
              </a:rPr>
              <a:t>d’acceptation</a:t>
            </a:r>
            <a:r>
              <a:rPr lang="en-US" sz="1400" dirty="0">
                <a:latin typeface="+mn-lt"/>
              </a:rPr>
              <a:t> </a:t>
            </a:r>
            <a:r>
              <a:rPr lang="en-US" sz="1400" dirty="0" err="1">
                <a:latin typeface="+mn-lt"/>
              </a:rPr>
              <a:t>d’une</a:t>
            </a:r>
            <a:r>
              <a:rPr lang="en-US" sz="1400" dirty="0">
                <a:latin typeface="+mn-lt"/>
              </a:rPr>
              <a:t> </a:t>
            </a:r>
            <a:r>
              <a:rPr lang="en-US" sz="1400" dirty="0" err="1">
                <a:latin typeface="+mn-lt"/>
              </a:rPr>
              <a:t>histoire</a:t>
            </a:r>
            <a:r>
              <a:rPr lang="en-US" sz="1400" dirty="0">
                <a:latin typeface="+mn-lt"/>
              </a:rPr>
              <a:t> (</a:t>
            </a:r>
            <a:r>
              <a:rPr lang="en-US" sz="1400" dirty="0">
                <a:solidFill>
                  <a:schemeClr val="accent5"/>
                </a:solidFill>
                <a:latin typeface="+mn-lt"/>
              </a:rPr>
              <a:t>Must have)</a:t>
            </a:r>
            <a:endParaRPr lang="en-US" sz="1400" dirty="0">
              <a:latin typeface="+mn-lt"/>
            </a:endParaRPr>
          </a:p>
        </p:txBody>
      </p:sp>
      <p:sp>
        <p:nvSpPr>
          <p:cNvPr id="28" name="Oval 46">
            <a:extLst>
              <a:ext uri="{FF2B5EF4-FFF2-40B4-BE49-F238E27FC236}">
                <a16:creationId xmlns:a16="http://schemas.microsoft.com/office/drawing/2014/main" id="{1D325181-0FEA-45AB-9B70-125DFF00955C}"/>
              </a:ext>
            </a:extLst>
          </p:cNvPr>
          <p:cNvSpPr/>
          <p:nvPr/>
        </p:nvSpPr>
        <p:spPr>
          <a:xfrm>
            <a:off x="4889407" y="2686847"/>
            <a:ext cx="630426" cy="630426"/>
          </a:xfrm>
          <a:prstGeom prst="ellipse">
            <a:avLst/>
          </a:prstGeom>
          <a:solidFill>
            <a:schemeClr val="bg1"/>
          </a:solidFill>
          <a:ln w="63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9" name="Title 1">
            <a:extLst>
              <a:ext uri="{FF2B5EF4-FFF2-40B4-BE49-F238E27FC236}">
                <a16:creationId xmlns:a16="http://schemas.microsoft.com/office/drawing/2014/main" id="{2139BDC7-6FB9-461C-81B5-116F77B374FA}"/>
              </a:ext>
            </a:extLst>
          </p:cNvPr>
          <p:cNvSpPr txBox="1">
            <a:spLocks/>
          </p:cNvSpPr>
          <p:nvPr/>
        </p:nvSpPr>
        <p:spPr>
          <a:xfrm>
            <a:off x="5696046" y="2786617"/>
            <a:ext cx="3841654" cy="43088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800" kern="1200">
                <a:solidFill>
                  <a:schemeClr val="tx1"/>
                </a:solidFill>
                <a:latin typeface="+mj-lt"/>
                <a:ea typeface="+mj-ea"/>
                <a:cs typeface="+mj-cs"/>
              </a:defRPr>
            </a:lvl1pPr>
          </a:lstStyle>
          <a:p>
            <a:pPr>
              <a:lnSpc>
                <a:spcPct val="100000"/>
              </a:lnSpc>
              <a:spcBef>
                <a:spcPts val="600"/>
              </a:spcBef>
              <a:buClr>
                <a:schemeClr val="accent5"/>
              </a:buClr>
            </a:pPr>
            <a:r>
              <a:rPr lang="fr-FR" sz="1400" dirty="0"/>
              <a:t>Fournit des informations suffisamment spécifiques pour être testables</a:t>
            </a:r>
            <a:r>
              <a:rPr lang="en-US" sz="1400" dirty="0"/>
              <a:t>.</a:t>
            </a:r>
          </a:p>
        </p:txBody>
      </p:sp>
      <p:sp>
        <p:nvSpPr>
          <p:cNvPr id="30" name="Freeform 104">
            <a:extLst>
              <a:ext uri="{FF2B5EF4-FFF2-40B4-BE49-F238E27FC236}">
                <a16:creationId xmlns:a16="http://schemas.microsoft.com/office/drawing/2014/main" id="{697D9FA5-FB25-429A-B223-E3667236D9BF}"/>
              </a:ext>
            </a:extLst>
          </p:cNvPr>
          <p:cNvSpPr>
            <a:spLocks noEditPoints="1"/>
          </p:cNvSpPr>
          <p:nvPr/>
        </p:nvSpPr>
        <p:spPr bwMode="auto">
          <a:xfrm>
            <a:off x="821328" y="2821085"/>
            <a:ext cx="360363" cy="361950"/>
          </a:xfrm>
          <a:custGeom>
            <a:avLst/>
            <a:gdLst>
              <a:gd name="T0" fmla="*/ 36 w 96"/>
              <a:gd name="T1" fmla="*/ 72 h 96"/>
              <a:gd name="T2" fmla="*/ 59 w 96"/>
              <a:gd name="T3" fmla="*/ 64 h 96"/>
              <a:gd name="T4" fmla="*/ 89 w 96"/>
              <a:gd name="T5" fmla="*/ 95 h 96"/>
              <a:gd name="T6" fmla="*/ 95 w 96"/>
              <a:gd name="T7" fmla="*/ 95 h 96"/>
              <a:gd name="T8" fmla="*/ 95 w 96"/>
              <a:gd name="T9" fmla="*/ 89 h 96"/>
              <a:gd name="T10" fmla="*/ 64 w 96"/>
              <a:gd name="T11" fmla="*/ 58 h 96"/>
              <a:gd name="T12" fmla="*/ 72 w 96"/>
              <a:gd name="T13" fmla="*/ 36 h 96"/>
              <a:gd name="T14" fmla="*/ 36 w 96"/>
              <a:gd name="T15" fmla="*/ 0 h 96"/>
              <a:gd name="T16" fmla="*/ 0 w 96"/>
              <a:gd name="T17" fmla="*/ 36 h 96"/>
              <a:gd name="T18" fmla="*/ 36 w 96"/>
              <a:gd name="T19" fmla="*/ 72 h 96"/>
              <a:gd name="T20" fmla="*/ 36 w 96"/>
              <a:gd name="T21" fmla="*/ 8 h 96"/>
              <a:gd name="T22" fmla="*/ 64 w 96"/>
              <a:gd name="T23" fmla="*/ 36 h 96"/>
              <a:gd name="T24" fmla="*/ 36 w 96"/>
              <a:gd name="T25" fmla="*/ 64 h 96"/>
              <a:gd name="T26" fmla="*/ 8 w 96"/>
              <a:gd name="T27" fmla="*/ 36 h 96"/>
              <a:gd name="T28" fmla="*/ 36 w 96"/>
              <a:gd name="T29" fmla="*/ 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6" h="96">
                <a:moveTo>
                  <a:pt x="36" y="72"/>
                </a:moveTo>
                <a:cubicBezTo>
                  <a:pt x="45" y="72"/>
                  <a:pt x="52" y="69"/>
                  <a:pt x="59" y="64"/>
                </a:cubicBezTo>
                <a:cubicBezTo>
                  <a:pt x="89" y="95"/>
                  <a:pt x="89" y="95"/>
                  <a:pt x="89" y="95"/>
                </a:cubicBezTo>
                <a:cubicBezTo>
                  <a:pt x="91" y="96"/>
                  <a:pt x="93" y="96"/>
                  <a:pt x="95" y="95"/>
                </a:cubicBezTo>
                <a:cubicBezTo>
                  <a:pt x="96" y="93"/>
                  <a:pt x="96" y="91"/>
                  <a:pt x="95" y="89"/>
                </a:cubicBezTo>
                <a:cubicBezTo>
                  <a:pt x="64" y="58"/>
                  <a:pt x="64" y="58"/>
                  <a:pt x="64" y="58"/>
                </a:cubicBezTo>
                <a:cubicBezTo>
                  <a:pt x="69" y="52"/>
                  <a:pt x="72" y="44"/>
                  <a:pt x="72" y="36"/>
                </a:cubicBezTo>
                <a:cubicBezTo>
                  <a:pt x="72" y="16"/>
                  <a:pt x="56" y="0"/>
                  <a:pt x="36" y="0"/>
                </a:cubicBezTo>
                <a:cubicBezTo>
                  <a:pt x="16" y="0"/>
                  <a:pt x="0" y="16"/>
                  <a:pt x="0" y="36"/>
                </a:cubicBezTo>
                <a:cubicBezTo>
                  <a:pt x="0" y="56"/>
                  <a:pt x="16" y="72"/>
                  <a:pt x="36" y="72"/>
                </a:cubicBezTo>
                <a:close/>
                <a:moveTo>
                  <a:pt x="36" y="8"/>
                </a:moveTo>
                <a:cubicBezTo>
                  <a:pt x="51" y="8"/>
                  <a:pt x="64" y="21"/>
                  <a:pt x="64" y="36"/>
                </a:cubicBezTo>
                <a:cubicBezTo>
                  <a:pt x="64" y="51"/>
                  <a:pt x="51" y="64"/>
                  <a:pt x="36" y="64"/>
                </a:cubicBezTo>
                <a:cubicBezTo>
                  <a:pt x="21" y="64"/>
                  <a:pt x="8" y="51"/>
                  <a:pt x="8" y="36"/>
                </a:cubicBezTo>
                <a:cubicBezTo>
                  <a:pt x="8" y="21"/>
                  <a:pt x="21" y="8"/>
                  <a:pt x="36" y="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5">
            <a:extLst>
              <a:ext uri="{FF2B5EF4-FFF2-40B4-BE49-F238E27FC236}">
                <a16:creationId xmlns:a16="http://schemas.microsoft.com/office/drawing/2014/main" id="{60E029EC-BF9B-4C8D-BF80-30FBDD733FE1}"/>
              </a:ext>
            </a:extLst>
          </p:cNvPr>
          <p:cNvSpPr>
            <a:spLocks noEditPoints="1"/>
          </p:cNvSpPr>
          <p:nvPr/>
        </p:nvSpPr>
        <p:spPr bwMode="auto">
          <a:xfrm>
            <a:off x="5024439" y="2821085"/>
            <a:ext cx="360363" cy="3619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21 w 96"/>
              <a:gd name="T11" fmla="*/ 72 h 96"/>
              <a:gd name="T12" fmla="*/ 29 w 96"/>
              <a:gd name="T13" fmla="*/ 54 h 96"/>
              <a:gd name="T14" fmla="*/ 42 w 96"/>
              <a:gd name="T15" fmla="*/ 67 h 96"/>
              <a:gd name="T16" fmla="*/ 24 w 96"/>
              <a:gd name="T17" fmla="*/ 75 h 96"/>
              <a:gd name="T18" fmla="*/ 21 w 96"/>
              <a:gd name="T19" fmla="*/ 75 h 96"/>
              <a:gd name="T20" fmla="*/ 21 w 96"/>
              <a:gd name="T21" fmla="*/ 72 h 96"/>
              <a:gd name="T22" fmla="*/ 45 w 96"/>
              <a:gd name="T23" fmla="*/ 65 h 96"/>
              <a:gd name="T24" fmla="*/ 31 w 96"/>
              <a:gd name="T25" fmla="*/ 51 h 96"/>
              <a:gd name="T26" fmla="*/ 57 w 96"/>
              <a:gd name="T27" fmla="*/ 25 h 96"/>
              <a:gd name="T28" fmla="*/ 57 w 96"/>
              <a:gd name="T29" fmla="*/ 25 h 96"/>
              <a:gd name="T30" fmla="*/ 71 w 96"/>
              <a:gd name="T31" fmla="*/ 39 h 96"/>
              <a:gd name="T32" fmla="*/ 45 w 96"/>
              <a:gd name="T33" fmla="*/ 65 h 96"/>
              <a:gd name="T34" fmla="*/ 45 w 96"/>
              <a:gd name="T35" fmla="*/ 65 h 96"/>
              <a:gd name="T36" fmla="*/ 59 w 96"/>
              <a:gd name="T37" fmla="*/ 23 h 96"/>
              <a:gd name="T38" fmla="*/ 59 w 96"/>
              <a:gd name="T39" fmla="*/ 23 h 96"/>
              <a:gd name="T40" fmla="*/ 65 w 96"/>
              <a:gd name="T41" fmla="*/ 17 h 96"/>
              <a:gd name="T42" fmla="*/ 68 w 96"/>
              <a:gd name="T43" fmla="*/ 17 h 96"/>
              <a:gd name="T44" fmla="*/ 79 w 96"/>
              <a:gd name="T45" fmla="*/ 28 h 96"/>
              <a:gd name="T46" fmla="*/ 79 w 96"/>
              <a:gd name="T47" fmla="*/ 31 h 96"/>
              <a:gd name="T48" fmla="*/ 73 w 96"/>
              <a:gd name="T49" fmla="*/ 37 h 96"/>
              <a:gd name="T50" fmla="*/ 59 w 96"/>
              <a:gd name="T51" fmla="*/ 2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96">
                <a:moveTo>
                  <a:pt x="48" y="0"/>
                </a:moveTo>
                <a:cubicBezTo>
                  <a:pt x="22" y="0"/>
                  <a:pt x="0" y="22"/>
                  <a:pt x="0" y="48"/>
                </a:cubicBezTo>
                <a:cubicBezTo>
                  <a:pt x="0" y="74"/>
                  <a:pt x="22" y="96"/>
                  <a:pt x="48" y="96"/>
                </a:cubicBezTo>
                <a:cubicBezTo>
                  <a:pt x="74" y="96"/>
                  <a:pt x="96" y="74"/>
                  <a:pt x="96" y="48"/>
                </a:cubicBezTo>
                <a:cubicBezTo>
                  <a:pt x="96" y="22"/>
                  <a:pt x="74" y="0"/>
                  <a:pt x="48" y="0"/>
                </a:cubicBezTo>
                <a:close/>
                <a:moveTo>
                  <a:pt x="21" y="72"/>
                </a:moveTo>
                <a:cubicBezTo>
                  <a:pt x="29" y="54"/>
                  <a:pt x="29" y="54"/>
                  <a:pt x="29" y="54"/>
                </a:cubicBezTo>
                <a:cubicBezTo>
                  <a:pt x="42" y="67"/>
                  <a:pt x="42" y="67"/>
                  <a:pt x="42" y="67"/>
                </a:cubicBezTo>
                <a:cubicBezTo>
                  <a:pt x="24" y="75"/>
                  <a:pt x="24" y="75"/>
                  <a:pt x="24" y="75"/>
                </a:cubicBezTo>
                <a:cubicBezTo>
                  <a:pt x="23" y="75"/>
                  <a:pt x="22" y="75"/>
                  <a:pt x="21" y="75"/>
                </a:cubicBezTo>
                <a:cubicBezTo>
                  <a:pt x="21" y="74"/>
                  <a:pt x="21" y="73"/>
                  <a:pt x="21" y="72"/>
                </a:cubicBezTo>
                <a:close/>
                <a:moveTo>
                  <a:pt x="45" y="65"/>
                </a:moveTo>
                <a:cubicBezTo>
                  <a:pt x="31" y="51"/>
                  <a:pt x="31" y="51"/>
                  <a:pt x="31" y="51"/>
                </a:cubicBezTo>
                <a:cubicBezTo>
                  <a:pt x="57" y="25"/>
                  <a:pt x="57" y="25"/>
                  <a:pt x="57" y="25"/>
                </a:cubicBezTo>
                <a:cubicBezTo>
                  <a:pt x="57" y="25"/>
                  <a:pt x="57" y="25"/>
                  <a:pt x="57" y="25"/>
                </a:cubicBezTo>
                <a:cubicBezTo>
                  <a:pt x="71" y="39"/>
                  <a:pt x="71" y="39"/>
                  <a:pt x="71" y="39"/>
                </a:cubicBezTo>
                <a:cubicBezTo>
                  <a:pt x="45" y="65"/>
                  <a:pt x="45" y="65"/>
                  <a:pt x="45" y="65"/>
                </a:cubicBezTo>
                <a:cubicBezTo>
                  <a:pt x="45" y="65"/>
                  <a:pt x="45" y="65"/>
                  <a:pt x="45" y="65"/>
                </a:cubicBezTo>
                <a:close/>
                <a:moveTo>
                  <a:pt x="59" y="23"/>
                </a:moveTo>
                <a:cubicBezTo>
                  <a:pt x="59" y="23"/>
                  <a:pt x="59" y="23"/>
                  <a:pt x="59" y="23"/>
                </a:cubicBezTo>
                <a:cubicBezTo>
                  <a:pt x="65" y="17"/>
                  <a:pt x="65" y="17"/>
                  <a:pt x="65" y="17"/>
                </a:cubicBezTo>
                <a:cubicBezTo>
                  <a:pt x="66" y="16"/>
                  <a:pt x="67" y="16"/>
                  <a:pt x="68" y="17"/>
                </a:cubicBezTo>
                <a:cubicBezTo>
                  <a:pt x="79" y="28"/>
                  <a:pt x="79" y="28"/>
                  <a:pt x="79" y="28"/>
                </a:cubicBezTo>
                <a:cubicBezTo>
                  <a:pt x="80" y="29"/>
                  <a:pt x="80" y="30"/>
                  <a:pt x="79" y="31"/>
                </a:cubicBezTo>
                <a:cubicBezTo>
                  <a:pt x="73" y="37"/>
                  <a:pt x="73" y="37"/>
                  <a:pt x="73" y="37"/>
                </a:cubicBezTo>
                <a:lnTo>
                  <a:pt x="59" y="23"/>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pic>
        <p:nvPicPr>
          <p:cNvPr id="32" name="Picture 7" descr="A picture containing car, water, riding, view&#10;&#10;Description automatically generated">
            <a:extLst>
              <a:ext uri="{FF2B5EF4-FFF2-40B4-BE49-F238E27FC236}">
                <a16:creationId xmlns:a16="http://schemas.microsoft.com/office/drawing/2014/main" id="{E230652E-7256-4DEE-98F8-56034D7C9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36" y="3619703"/>
            <a:ext cx="3623159" cy="2878115"/>
          </a:xfrm>
          <a:prstGeom prst="rect">
            <a:avLst/>
          </a:prstGeom>
        </p:spPr>
      </p:pic>
    </p:spTree>
    <p:extLst>
      <p:ext uri="{BB962C8B-B14F-4D97-AF65-F5344CB8AC3E}">
        <p14:creationId xmlns:p14="http://schemas.microsoft.com/office/powerpoint/2010/main" val="24519892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59D4B68-B819-40B5-9A04-F92D68A6FC08}"/>
              </a:ext>
            </a:extLst>
          </p:cNvPr>
          <p:cNvSpPr>
            <a:spLocks noGrp="1"/>
          </p:cNvSpPr>
          <p:nvPr>
            <p:ph type="sldNum" sz="quarter" idx="12"/>
          </p:nvPr>
        </p:nvSpPr>
        <p:spPr/>
        <p:txBody>
          <a:bodyPr/>
          <a:lstStyle/>
          <a:p>
            <a:fld id="{2A36D1C2-E2EA-4BC6-8911-429A8CF6BF49}" type="slidenum">
              <a:rPr lang="fr-CA" smtClean="0"/>
              <a:t>4</a:t>
            </a:fld>
            <a:endParaRPr lang="fr-CA"/>
          </a:p>
        </p:txBody>
      </p:sp>
      <p:sp>
        <p:nvSpPr>
          <p:cNvPr id="51" name="Title 7">
            <a:extLst>
              <a:ext uri="{FF2B5EF4-FFF2-40B4-BE49-F238E27FC236}">
                <a16:creationId xmlns:a16="http://schemas.microsoft.com/office/drawing/2014/main" id="{472E8DBA-FCB9-4F5F-906B-06BB0D097A8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DevOps </a:t>
            </a:r>
            <a:endParaRPr lang="fr-CA" sz="3200" b="1" spc="150" dirty="0">
              <a:solidFill>
                <a:srgbClr val="002060"/>
              </a:solidFill>
              <a:latin typeface="Arial" panose="020B0604020202020204" pitchFamily="34" charset="0"/>
              <a:cs typeface="Arial" panose="020B0604020202020204" pitchFamily="34" charset="0"/>
            </a:endParaRPr>
          </a:p>
        </p:txBody>
      </p:sp>
      <p:sp>
        <p:nvSpPr>
          <p:cNvPr id="2" name="Arrow: Pentagon 4">
            <a:extLst>
              <a:ext uri="{FF2B5EF4-FFF2-40B4-BE49-F238E27FC236}">
                <a16:creationId xmlns:a16="http://schemas.microsoft.com/office/drawing/2014/main" id="{D4DA0720-7408-2D80-C914-A73C6BF7C347}"/>
              </a:ext>
            </a:extLst>
          </p:cNvPr>
          <p:cNvSpPr/>
          <p:nvPr/>
        </p:nvSpPr>
        <p:spPr>
          <a:xfrm>
            <a:off x="1106907" y="2009029"/>
            <a:ext cx="2926080" cy="1325563"/>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Micro-services </a:t>
            </a:r>
          </a:p>
        </p:txBody>
      </p:sp>
      <p:sp>
        <p:nvSpPr>
          <p:cNvPr id="4" name="TextBox 6">
            <a:extLst>
              <a:ext uri="{FF2B5EF4-FFF2-40B4-BE49-F238E27FC236}">
                <a16:creationId xmlns:a16="http://schemas.microsoft.com/office/drawing/2014/main" id="{EF859404-7A02-4B67-42E7-51C7B42D0625}"/>
              </a:ext>
            </a:extLst>
          </p:cNvPr>
          <p:cNvSpPr txBox="1"/>
          <p:nvPr/>
        </p:nvSpPr>
        <p:spPr>
          <a:xfrm>
            <a:off x="4300524" y="2024063"/>
            <a:ext cx="6807962" cy="1310529"/>
          </a:xfrm>
          <a:prstGeom prst="rect">
            <a:avLst/>
          </a:prstGeom>
          <a:noFill/>
          <a:ln>
            <a:solidFill>
              <a:schemeClr val="accent1"/>
            </a:solidFill>
          </a:ln>
        </p:spPr>
        <p:txBody>
          <a:bodyPr wrap="square" rtlCol="0">
            <a:noAutofit/>
          </a:bodyPr>
          <a:lstStyle/>
          <a:p>
            <a:pPr algn="l"/>
            <a:r>
              <a:rPr lang="fr-FR" b="0" i="0" dirty="0">
                <a:solidFill>
                  <a:srgbClr val="374151"/>
                </a:solidFill>
                <a:effectLst/>
                <a:latin typeface="Söhne"/>
              </a:rPr>
              <a:t>Diviser une application monolithique en composants autonomes. Chaque </a:t>
            </a:r>
            <a:r>
              <a:rPr lang="fr-FR" b="0" i="0" dirty="0" err="1">
                <a:solidFill>
                  <a:srgbClr val="374151"/>
                </a:solidFill>
                <a:effectLst/>
                <a:latin typeface="Söhne"/>
              </a:rPr>
              <a:t>microservice</a:t>
            </a:r>
            <a:r>
              <a:rPr lang="fr-FR" b="0" i="0" dirty="0">
                <a:solidFill>
                  <a:srgbClr val="374151"/>
                </a:solidFill>
                <a:effectLst/>
                <a:latin typeface="Söhne"/>
              </a:rPr>
              <a:t> est une unité indépendante, gérant une fonctionnalité spécifique de l'application.</a:t>
            </a:r>
            <a:endParaRPr lang="fr-FR" sz="1600" i="0" dirty="0">
              <a:effectLst/>
              <a:latin typeface="Calibri (Corps)"/>
              <a:cs typeface="Times New Roman" panose="02020603050405020304" pitchFamily="18" charset="0"/>
            </a:endParaRPr>
          </a:p>
        </p:txBody>
      </p:sp>
      <p:sp>
        <p:nvSpPr>
          <p:cNvPr id="5" name="Arrow: Pentagon 4">
            <a:extLst>
              <a:ext uri="{FF2B5EF4-FFF2-40B4-BE49-F238E27FC236}">
                <a16:creationId xmlns:a16="http://schemas.microsoft.com/office/drawing/2014/main" id="{6DE424BE-C445-6900-F06B-8E3E8F0CBB66}"/>
              </a:ext>
            </a:extLst>
          </p:cNvPr>
          <p:cNvSpPr/>
          <p:nvPr/>
        </p:nvSpPr>
        <p:spPr>
          <a:xfrm>
            <a:off x="1106907" y="3429001"/>
            <a:ext cx="2926080" cy="1325564"/>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Intégration continue (CI)</a:t>
            </a:r>
          </a:p>
        </p:txBody>
      </p:sp>
      <p:sp>
        <p:nvSpPr>
          <p:cNvPr id="6" name="Arrow: Pentagon 4">
            <a:extLst>
              <a:ext uri="{FF2B5EF4-FFF2-40B4-BE49-F238E27FC236}">
                <a16:creationId xmlns:a16="http://schemas.microsoft.com/office/drawing/2014/main" id="{3C6B1ACD-9D83-BC82-3603-B9C944842CBB}"/>
              </a:ext>
            </a:extLst>
          </p:cNvPr>
          <p:cNvSpPr/>
          <p:nvPr/>
        </p:nvSpPr>
        <p:spPr>
          <a:xfrm>
            <a:off x="1106907" y="4919205"/>
            <a:ext cx="2926080" cy="1556207"/>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Déploiement  continue (CD)</a:t>
            </a:r>
          </a:p>
        </p:txBody>
      </p:sp>
      <p:sp>
        <p:nvSpPr>
          <p:cNvPr id="7" name="TextBox 6">
            <a:extLst>
              <a:ext uri="{FF2B5EF4-FFF2-40B4-BE49-F238E27FC236}">
                <a16:creationId xmlns:a16="http://schemas.microsoft.com/office/drawing/2014/main" id="{FAE06B5A-8063-420A-C81E-E422E50E5F71}"/>
              </a:ext>
            </a:extLst>
          </p:cNvPr>
          <p:cNvSpPr txBox="1"/>
          <p:nvPr/>
        </p:nvSpPr>
        <p:spPr>
          <a:xfrm>
            <a:off x="4300524" y="3520235"/>
            <a:ext cx="6807962" cy="1310529"/>
          </a:xfrm>
          <a:prstGeom prst="rect">
            <a:avLst/>
          </a:prstGeom>
          <a:noFill/>
          <a:ln>
            <a:solidFill>
              <a:schemeClr val="accent1"/>
            </a:solidFill>
          </a:ln>
        </p:spPr>
        <p:txBody>
          <a:bodyPr wrap="square" rtlCol="0">
            <a:noAutofit/>
          </a:bodyPr>
          <a:lstStyle/>
          <a:p>
            <a:pPr algn="l"/>
            <a:r>
              <a:rPr lang="fr-FR" sz="1600" b="0" i="0" dirty="0">
                <a:solidFill>
                  <a:srgbClr val="374151"/>
                </a:solidFill>
                <a:effectLst/>
                <a:latin typeface="Söhne"/>
              </a:rPr>
              <a:t>Les développeurs fusionnent régulièrement leur code dans un référentiel partagé. À chaque fusion, des tests automatisés sont déclenchés pour identifier rapidement les erreurs. L'objectif principal de CI est d'assurer une détection précoce des problèmes d'intégration, favorisant ainsi un développement plus fluide, fiable et rapide.</a:t>
            </a:r>
            <a:endParaRPr lang="fr-FR" sz="1600" i="0" dirty="0">
              <a:effectLst/>
              <a:latin typeface="Calibri (Corps)"/>
              <a:cs typeface="Times New Roman" panose="02020603050405020304" pitchFamily="18" charset="0"/>
            </a:endParaRPr>
          </a:p>
        </p:txBody>
      </p:sp>
      <p:sp>
        <p:nvSpPr>
          <p:cNvPr id="8" name="TextBox 6">
            <a:extLst>
              <a:ext uri="{FF2B5EF4-FFF2-40B4-BE49-F238E27FC236}">
                <a16:creationId xmlns:a16="http://schemas.microsoft.com/office/drawing/2014/main" id="{8C7235E8-D1AB-A0EE-EE96-F5267FFD4293}"/>
              </a:ext>
            </a:extLst>
          </p:cNvPr>
          <p:cNvSpPr txBox="1"/>
          <p:nvPr/>
        </p:nvSpPr>
        <p:spPr>
          <a:xfrm>
            <a:off x="4300524" y="5045821"/>
            <a:ext cx="6807962" cy="1310529"/>
          </a:xfrm>
          <a:prstGeom prst="rect">
            <a:avLst/>
          </a:prstGeom>
          <a:noFill/>
          <a:ln>
            <a:solidFill>
              <a:schemeClr val="accent1"/>
            </a:solidFill>
          </a:ln>
        </p:spPr>
        <p:txBody>
          <a:bodyPr wrap="square" rtlCol="0">
            <a:noAutofit/>
          </a:bodyPr>
          <a:lstStyle/>
          <a:p>
            <a:pPr algn="l"/>
            <a:r>
              <a:rPr lang="fr-FR" sz="1600" b="0" i="0" dirty="0">
                <a:solidFill>
                  <a:srgbClr val="374151"/>
                </a:solidFill>
                <a:effectLst/>
                <a:latin typeface="Söhne"/>
              </a:rPr>
              <a:t>Automatiser le processus de mise en production des applications. Après chaque modification de code réussie et intégrée, le déploiement continu permet de libérer automatiquement les nouvelles fonctionnalités ou corrections, assurant une livraison rapide et fiable des mises à jour logicielles.</a:t>
            </a:r>
            <a:endParaRPr lang="fr-FR" sz="1600" i="0" dirty="0">
              <a:effectLst/>
              <a:latin typeface="Calibri (Corps)"/>
              <a:cs typeface="Times New Roman" panose="02020603050405020304" pitchFamily="18" charset="0"/>
            </a:endParaRPr>
          </a:p>
        </p:txBody>
      </p:sp>
    </p:spTree>
    <p:extLst>
      <p:ext uri="{BB962C8B-B14F-4D97-AF65-F5344CB8AC3E}">
        <p14:creationId xmlns:p14="http://schemas.microsoft.com/office/powerpoint/2010/main" val="438975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B62A3-E468-43DE-A3BA-73F52BC965CD}"/>
              </a:ext>
            </a:extLst>
          </p:cNvPr>
          <p:cNvSpPr>
            <a:spLocks noGrp="1"/>
          </p:cNvSpPr>
          <p:nvPr>
            <p:ph type="title"/>
          </p:nvPr>
        </p:nvSpPr>
        <p:spPr/>
        <p:txBody>
          <a:bodyPr>
            <a:normAutofit fontScale="90000"/>
          </a:bodyPr>
          <a:lstStyle/>
          <a:p>
            <a:r>
              <a:rPr lang="fr-CA" b="1" spc="150" dirty="0">
                <a:solidFill>
                  <a:srgbClr val="002060"/>
                </a:solidFill>
                <a:latin typeface="Agency FB" panose="020B0503020202020204" pitchFamily="34" charset="0"/>
              </a:rPr>
              <a:t>C</a:t>
            </a:r>
            <a:r>
              <a:rPr lang="fr-CA" sz="4400" b="1" spc="150" dirty="0">
                <a:solidFill>
                  <a:srgbClr val="002060"/>
                </a:solidFill>
                <a:latin typeface="Agency FB" panose="020B0503020202020204" pitchFamily="34" charset="0"/>
              </a:rPr>
              <a:t>ycle de développement logiciel</a:t>
            </a:r>
            <a:br>
              <a:rPr lang="fr-CA" sz="4400" b="1" spc="150" dirty="0">
                <a:solidFill>
                  <a:srgbClr val="002060"/>
                </a:solidFill>
                <a:latin typeface="Agency FB" panose="020B0503020202020204" pitchFamily="34" charset="0"/>
              </a:rPr>
            </a:br>
            <a:r>
              <a:rPr lang="fr-CA" sz="3200" b="1" spc="150" dirty="0">
                <a:solidFill>
                  <a:srgbClr val="002060"/>
                </a:solidFill>
                <a:latin typeface="Arial" panose="020B0604020202020204" pitchFamily="34" charset="0"/>
                <a:cs typeface="Arial" panose="020B0604020202020204" pitchFamily="34" charset="0"/>
              </a:rPr>
              <a:t>Diagramme</a:t>
            </a:r>
            <a:r>
              <a:rPr lang="en-CA" sz="3200" b="1" spc="150" dirty="0">
                <a:solidFill>
                  <a:srgbClr val="002060"/>
                </a:solidFill>
                <a:latin typeface="Arial" panose="020B0604020202020204" pitchFamily="34" charset="0"/>
                <a:cs typeface="Arial" panose="020B0604020202020204" pitchFamily="34" charset="0"/>
              </a:rPr>
              <a:t> des </a:t>
            </a:r>
            <a:r>
              <a:rPr lang="en-CA" sz="3200" b="1" spc="150" dirty="0" err="1">
                <a:solidFill>
                  <a:srgbClr val="002060"/>
                </a:solidFill>
                <a:latin typeface="Arial" panose="020B0604020202020204" pitchFamily="34" charset="0"/>
                <a:cs typeface="Arial" panose="020B0604020202020204" pitchFamily="34" charset="0"/>
              </a:rPr>
              <a:t>cas</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d’utilisation</a:t>
            </a:r>
            <a:r>
              <a:rPr lang="en-CA" sz="3200" b="1" spc="150" dirty="0">
                <a:solidFill>
                  <a:srgbClr val="002060"/>
                </a:solidFill>
                <a:latin typeface="Arial" panose="020B0604020202020204" pitchFamily="34" charset="0"/>
                <a:cs typeface="Arial" panose="020B0604020202020204" pitchFamily="34" charset="0"/>
              </a:rPr>
              <a:t> vs </a:t>
            </a:r>
            <a:r>
              <a:rPr lang="en-CA" sz="3200" b="1" spc="150" dirty="0" err="1">
                <a:solidFill>
                  <a:srgbClr val="002060"/>
                </a:solidFill>
                <a:latin typeface="Arial" panose="020B0604020202020204" pitchFamily="34" charset="0"/>
                <a:cs typeface="Arial" panose="020B0604020202020204" pitchFamily="34" charset="0"/>
              </a:rPr>
              <a:t>Histoire</a:t>
            </a:r>
            <a:r>
              <a:rPr lang="en-CA" sz="3200" b="1" spc="150" dirty="0">
                <a:solidFill>
                  <a:srgbClr val="002060"/>
                </a:solidFill>
                <a:latin typeface="Arial" panose="020B0604020202020204" pitchFamily="34" charset="0"/>
                <a:cs typeface="Arial" panose="020B0604020202020204" pitchFamily="34" charset="0"/>
              </a:rPr>
              <a:t> </a:t>
            </a:r>
            <a:r>
              <a:rPr lang="en-CA" sz="3200" b="1" spc="150" dirty="0" err="1">
                <a:solidFill>
                  <a:srgbClr val="002060"/>
                </a:solidFill>
                <a:latin typeface="Arial" panose="020B0604020202020204" pitchFamily="34" charset="0"/>
                <a:cs typeface="Arial" panose="020B0604020202020204" pitchFamily="34" charset="0"/>
              </a:rPr>
              <a:t>utilisateur</a:t>
            </a:r>
            <a:r>
              <a:rPr lang="en-CA" sz="3200" b="1" spc="150" dirty="0">
                <a:solidFill>
                  <a:srgbClr val="002060"/>
                </a:solidFill>
                <a:latin typeface="Arial" panose="020B0604020202020204" pitchFamily="34" charset="0"/>
                <a:cs typeface="Arial" panose="020B0604020202020204" pitchFamily="34" charset="0"/>
              </a:rPr>
              <a:t> </a:t>
            </a:r>
            <a:r>
              <a:rPr lang="en-CA" sz="2400" b="1" spc="150" dirty="0">
                <a:solidFill>
                  <a:srgbClr val="002060"/>
                </a:solidFill>
                <a:latin typeface="Arial" panose="020B0604020202020204" pitchFamily="34" charset="0"/>
                <a:cs typeface="Arial" panose="020B0604020202020204" pitchFamily="34" charset="0"/>
              </a:rPr>
              <a:t> </a:t>
            </a:r>
            <a:endParaRPr lang="en-CA" dirty="0">
              <a:latin typeface="Arial" panose="020B0604020202020204" pitchFamily="34" charset="0"/>
              <a:cs typeface="Arial" panose="020B0604020202020204" pitchFamily="34" charset="0"/>
            </a:endParaRPr>
          </a:p>
        </p:txBody>
      </p:sp>
      <p:sp>
        <p:nvSpPr>
          <p:cNvPr id="3" name="Espace réservé du numéro de diapositive 2">
            <a:extLst>
              <a:ext uri="{FF2B5EF4-FFF2-40B4-BE49-F238E27FC236}">
                <a16:creationId xmlns:a16="http://schemas.microsoft.com/office/drawing/2014/main" id="{DA9D19E3-B55D-4958-A188-8B09684C1F74}"/>
              </a:ext>
            </a:extLst>
          </p:cNvPr>
          <p:cNvSpPr>
            <a:spLocks noGrp="1"/>
          </p:cNvSpPr>
          <p:nvPr>
            <p:ph type="sldNum" sz="quarter" idx="12"/>
          </p:nvPr>
        </p:nvSpPr>
        <p:spPr/>
        <p:txBody>
          <a:bodyPr/>
          <a:lstStyle/>
          <a:p>
            <a:fld id="{3CBEF6E4-C540-45AF-8258-A24A4AAB3B5F}" type="slidenum">
              <a:rPr lang="fr-CA" sz="1400" b="1" smtClean="0">
                <a:solidFill>
                  <a:srgbClr val="002060"/>
                </a:solidFill>
              </a:rPr>
              <a:t>40</a:t>
            </a:fld>
            <a:endParaRPr lang="fr-CA" sz="1400" b="1" dirty="0">
              <a:solidFill>
                <a:srgbClr val="002060"/>
              </a:solidFill>
            </a:endParaRPr>
          </a:p>
        </p:txBody>
      </p:sp>
      <p:graphicFrame>
        <p:nvGraphicFramePr>
          <p:cNvPr id="6" name="Table 6">
            <a:extLst>
              <a:ext uri="{FF2B5EF4-FFF2-40B4-BE49-F238E27FC236}">
                <a16:creationId xmlns:a16="http://schemas.microsoft.com/office/drawing/2014/main" id="{C482B983-165C-40AB-BBA5-E011126DCB1A}"/>
              </a:ext>
            </a:extLst>
          </p:cNvPr>
          <p:cNvGraphicFramePr>
            <a:graphicFrameLocks noGrp="1"/>
          </p:cNvGraphicFramePr>
          <p:nvPr/>
        </p:nvGraphicFramePr>
        <p:xfrm>
          <a:off x="291374" y="1736253"/>
          <a:ext cx="11687630" cy="5076663"/>
        </p:xfrm>
        <a:graphic>
          <a:graphicData uri="http://schemas.openxmlformats.org/drawingml/2006/table">
            <a:tbl>
              <a:tblPr firstRow="1" bandRow="1">
                <a:tableStyleId>{5C22544A-7EE6-4342-B048-85BDC9FD1C3A}</a:tableStyleId>
              </a:tblPr>
              <a:tblGrid>
                <a:gridCol w="5253709">
                  <a:extLst>
                    <a:ext uri="{9D8B030D-6E8A-4147-A177-3AD203B41FA5}">
                      <a16:colId xmlns:a16="http://schemas.microsoft.com/office/drawing/2014/main" val="371827628"/>
                    </a:ext>
                  </a:extLst>
                </a:gridCol>
                <a:gridCol w="6433921">
                  <a:extLst>
                    <a:ext uri="{9D8B030D-6E8A-4147-A177-3AD203B41FA5}">
                      <a16:colId xmlns:a16="http://schemas.microsoft.com/office/drawing/2014/main" val="301659376"/>
                    </a:ext>
                  </a:extLst>
                </a:gridCol>
              </a:tblGrid>
              <a:tr h="359053">
                <a:tc>
                  <a:txBody>
                    <a:bodyPr/>
                    <a:lstStyle/>
                    <a:p>
                      <a:r>
                        <a:rPr lang="fr-FR" dirty="0"/>
                        <a:t>User Story </a:t>
                      </a:r>
                      <a:endParaRPr lang="en-CA" dirty="0"/>
                    </a:p>
                  </a:txBody>
                  <a:tcPr/>
                </a:tc>
                <a:tc>
                  <a:txBody>
                    <a:bodyPr/>
                    <a:lstStyle/>
                    <a:p>
                      <a:r>
                        <a:rPr lang="fr-FR" dirty="0"/>
                        <a:t>Use case </a:t>
                      </a:r>
                      <a:endParaRPr lang="en-CA" dirty="0"/>
                    </a:p>
                  </a:txBody>
                  <a:tcPr/>
                </a:tc>
                <a:extLst>
                  <a:ext uri="{0D108BD9-81ED-4DB2-BD59-A6C34878D82A}">
                    <a16:rowId xmlns:a16="http://schemas.microsoft.com/office/drawing/2014/main" val="2475828532"/>
                  </a:ext>
                </a:extLst>
              </a:tr>
              <a:tr h="480158">
                <a:tc>
                  <a:txBody>
                    <a:bodyPr/>
                    <a:lstStyle/>
                    <a:p>
                      <a:r>
                        <a:rPr lang="fr-FR" sz="1400" dirty="0"/>
                        <a:t>C’est une brève description d’une fonctionnalité telle que vue par l’utilisateur. </a:t>
                      </a:r>
                      <a:endParaRPr lang="en-CA" sz="1400" dirty="0"/>
                    </a:p>
                  </a:txBody>
                  <a:tcPr/>
                </a:tc>
                <a:tc>
                  <a:txBody>
                    <a:bodyPr/>
                    <a:lstStyle/>
                    <a:p>
                      <a:r>
                        <a:rPr lang="fr-FR" sz="1400" dirty="0"/>
                        <a:t>Représente une séquence d’action qu’un système peut accomplir en interagissant avec les acteurs du système </a:t>
                      </a:r>
                      <a:endParaRPr lang="en-CA" sz="1400" dirty="0"/>
                    </a:p>
                  </a:txBody>
                  <a:tcPr/>
                </a:tc>
                <a:extLst>
                  <a:ext uri="{0D108BD9-81ED-4DB2-BD59-A6C34878D82A}">
                    <a16:rowId xmlns:a16="http://schemas.microsoft.com/office/drawing/2014/main" val="3843090867"/>
                  </a:ext>
                </a:extLst>
              </a:tr>
              <a:tr h="359053">
                <a:tc>
                  <a:txBody>
                    <a:bodyPr/>
                    <a:lstStyle/>
                    <a:p>
                      <a:r>
                        <a:rPr lang="fr-FR" sz="1400" dirty="0"/>
                        <a:t>Mode orale et collaboratif </a:t>
                      </a:r>
                      <a:endParaRPr lang="en-CA" sz="1400" dirty="0"/>
                    </a:p>
                  </a:txBody>
                  <a:tcPr/>
                </a:tc>
                <a:tc>
                  <a:txBody>
                    <a:bodyPr/>
                    <a:lstStyle/>
                    <a:p>
                      <a:r>
                        <a:rPr lang="fr-FR" sz="1400" dirty="0"/>
                        <a:t>Mode écrit et souvent distant </a:t>
                      </a:r>
                      <a:endParaRPr lang="en-CA" sz="1400" dirty="0"/>
                    </a:p>
                  </a:txBody>
                  <a:tcPr/>
                </a:tc>
                <a:extLst>
                  <a:ext uri="{0D108BD9-81ED-4DB2-BD59-A6C34878D82A}">
                    <a16:rowId xmlns:a16="http://schemas.microsoft.com/office/drawing/2014/main" val="697734342"/>
                  </a:ext>
                </a:extLst>
              </a:tr>
              <a:tr h="439783">
                <a:tc>
                  <a:txBody>
                    <a:bodyPr/>
                    <a:lstStyle/>
                    <a:p>
                      <a:r>
                        <a:rPr lang="fr-FR" sz="1400" dirty="0"/>
                        <a:t>Grande lisibilité vu sa simplicité </a:t>
                      </a:r>
                      <a:endParaRPr lang="en-CA" sz="1400" dirty="0"/>
                    </a:p>
                  </a:txBody>
                  <a:tcPr/>
                </a:tc>
                <a:tc>
                  <a:txBody>
                    <a:bodyPr/>
                    <a:lstStyle/>
                    <a:p>
                      <a:r>
                        <a:rPr lang="fr-FR" sz="1400" dirty="0"/>
                        <a:t>Pourrait souvent manquer de lisibilité (volume) </a:t>
                      </a:r>
                      <a:endParaRPr lang="en-CA" sz="1400" dirty="0"/>
                    </a:p>
                  </a:txBody>
                  <a:tcPr/>
                </a:tc>
                <a:extLst>
                  <a:ext uri="{0D108BD9-81ED-4DB2-BD59-A6C34878D82A}">
                    <a16:rowId xmlns:a16="http://schemas.microsoft.com/office/drawing/2014/main" val="1687322474"/>
                  </a:ext>
                </a:extLst>
              </a:tr>
              <a:tr h="332238">
                <a:tc>
                  <a:txBody>
                    <a:bodyPr/>
                    <a:lstStyle/>
                    <a:p>
                      <a:r>
                        <a:rPr lang="fr-FR" sz="1400" dirty="0"/>
                        <a:t>Format écrit court laissant part à de belles discussions orales </a:t>
                      </a:r>
                      <a:endParaRPr lang="en-CA" sz="1400" dirty="0"/>
                    </a:p>
                  </a:txBody>
                  <a:tcPr/>
                </a:tc>
                <a:tc>
                  <a:txBody>
                    <a:bodyPr/>
                    <a:lstStyle/>
                    <a:p>
                      <a:r>
                        <a:rPr lang="fr-FR" sz="1400" dirty="0"/>
                        <a:t>Format écrit très riche en information (postcondition, scénario …) peu de place à l’oral </a:t>
                      </a:r>
                      <a:endParaRPr lang="en-CA" sz="1400" dirty="0"/>
                    </a:p>
                  </a:txBody>
                  <a:tcPr/>
                </a:tc>
                <a:extLst>
                  <a:ext uri="{0D108BD9-81ED-4DB2-BD59-A6C34878D82A}">
                    <a16:rowId xmlns:a16="http://schemas.microsoft.com/office/drawing/2014/main" val="3546891896"/>
                  </a:ext>
                </a:extLst>
              </a:tr>
              <a:tr h="586662">
                <a:tc>
                  <a:txBody>
                    <a:bodyPr/>
                    <a:lstStyle/>
                    <a:p>
                      <a:r>
                        <a:rPr lang="fr-FR" sz="1400" dirty="0"/>
                        <a:t>Utilisée pour spécification des exigences mais surtout pour estimation de la planification </a:t>
                      </a:r>
                      <a:endParaRPr lang="en-CA"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t>Utilisé seulement en tant que spécification </a:t>
                      </a:r>
                      <a:endParaRPr lang="en-CA" sz="1400" dirty="0"/>
                    </a:p>
                    <a:p>
                      <a:endParaRPr lang="en-CA" sz="1400" dirty="0"/>
                    </a:p>
                  </a:txBody>
                  <a:tcPr/>
                </a:tc>
                <a:extLst>
                  <a:ext uri="{0D108BD9-81ED-4DB2-BD59-A6C34878D82A}">
                    <a16:rowId xmlns:a16="http://schemas.microsoft.com/office/drawing/2014/main" val="3323093048"/>
                  </a:ext>
                </a:extLst>
              </a:tr>
              <a:tr h="353864">
                <a:tc>
                  <a:txBody>
                    <a:bodyPr/>
                    <a:lstStyle/>
                    <a:p>
                      <a:r>
                        <a:rPr lang="fr-FR" sz="1400" dirty="0"/>
                        <a:t>émergence rapide au travers des ateliers de collaboration </a:t>
                      </a:r>
                      <a:endParaRPr lang="en-CA" sz="1400" dirty="0"/>
                    </a:p>
                  </a:txBody>
                  <a:tcPr/>
                </a:tc>
                <a:tc>
                  <a:txBody>
                    <a:bodyPr/>
                    <a:lstStyle/>
                    <a:p>
                      <a:r>
                        <a:rPr lang="fr-FR" sz="1400" dirty="0"/>
                        <a:t>Long travail d’analyse et de formalisation </a:t>
                      </a:r>
                      <a:endParaRPr lang="en-CA" sz="1400" dirty="0"/>
                    </a:p>
                  </a:txBody>
                  <a:tcPr/>
                </a:tc>
                <a:extLst>
                  <a:ext uri="{0D108BD9-81ED-4DB2-BD59-A6C34878D82A}">
                    <a16:rowId xmlns:a16="http://schemas.microsoft.com/office/drawing/2014/main" val="486412577"/>
                  </a:ext>
                </a:extLst>
              </a:tr>
              <a:tr h="351531">
                <a:tc>
                  <a:txBody>
                    <a:bodyPr/>
                    <a:lstStyle/>
                    <a:p>
                      <a:r>
                        <a:rPr lang="fr-FR" sz="1400" dirty="0"/>
                        <a:t>Implémentée et testé en une itération seulement </a:t>
                      </a:r>
                      <a:endParaRPr lang="en-CA" sz="1400" dirty="0"/>
                    </a:p>
                  </a:txBody>
                  <a:tcPr/>
                </a:tc>
                <a:tc>
                  <a:txBody>
                    <a:bodyPr/>
                    <a:lstStyle/>
                    <a:p>
                      <a:r>
                        <a:rPr lang="fr-FR" sz="1400" dirty="0"/>
                        <a:t>Implémenté et testé en plusieurs opérations </a:t>
                      </a:r>
                      <a:endParaRPr lang="en-CA" sz="1400" dirty="0"/>
                    </a:p>
                  </a:txBody>
                  <a:tcPr/>
                </a:tc>
                <a:extLst>
                  <a:ext uri="{0D108BD9-81ED-4DB2-BD59-A6C34878D82A}">
                    <a16:rowId xmlns:a16="http://schemas.microsoft.com/office/drawing/2014/main" val="4122882773"/>
                  </a:ext>
                </a:extLst>
              </a:tr>
              <a:tr h="425554">
                <a:tc>
                  <a:txBody>
                    <a:bodyPr/>
                    <a:lstStyle/>
                    <a:p>
                      <a:r>
                        <a:rPr lang="fr-FR" sz="1400" dirty="0"/>
                        <a:t>Contient des tests d’acceptation </a:t>
                      </a:r>
                      <a:endParaRPr lang="en-CA" sz="1400" dirty="0"/>
                    </a:p>
                  </a:txBody>
                  <a:tcPr/>
                </a:tc>
                <a:tc>
                  <a:txBody>
                    <a:bodyPr/>
                    <a:lstStyle/>
                    <a:p>
                      <a:r>
                        <a:rPr lang="fr-FR" sz="1400" dirty="0"/>
                        <a:t>Ne contient pas les cas de test qui en découle. </a:t>
                      </a:r>
                      <a:endParaRPr lang="en-CA" sz="1400" dirty="0"/>
                    </a:p>
                  </a:txBody>
                  <a:tcPr/>
                </a:tc>
                <a:extLst>
                  <a:ext uri="{0D108BD9-81ED-4DB2-BD59-A6C34878D82A}">
                    <a16:rowId xmlns:a16="http://schemas.microsoft.com/office/drawing/2014/main" val="1723462179"/>
                  </a:ext>
                </a:extLst>
              </a:tr>
              <a:tr h="496593">
                <a:tc>
                  <a:txBody>
                    <a:bodyPr/>
                    <a:lstStyle/>
                    <a:p>
                      <a:r>
                        <a:rPr lang="fr-FR" sz="1400" dirty="0"/>
                        <a:t>Difficile à lier les unes aux autres: Absence de vue globale </a:t>
                      </a:r>
                      <a:endParaRPr lang="en-CA" sz="1400" dirty="0"/>
                    </a:p>
                  </a:txBody>
                  <a:tcPr/>
                </a:tc>
                <a:tc>
                  <a:txBody>
                    <a:bodyPr/>
                    <a:lstStyle/>
                    <a:p>
                      <a:r>
                        <a:rPr lang="fr-FR" sz="1400" dirty="0"/>
                        <a:t>Liaison et vue globale faciles au travers du diagramme des cas d’utilisation qui lient les use case </a:t>
                      </a:r>
                      <a:endParaRPr lang="en-CA" sz="1400" dirty="0"/>
                    </a:p>
                  </a:txBody>
                  <a:tcPr/>
                </a:tc>
                <a:extLst>
                  <a:ext uri="{0D108BD9-81ED-4DB2-BD59-A6C34878D82A}">
                    <a16:rowId xmlns:a16="http://schemas.microsoft.com/office/drawing/2014/main" val="2109228277"/>
                  </a:ext>
                </a:extLst>
              </a:tr>
              <a:tr h="386115">
                <a:tc>
                  <a:txBody>
                    <a:bodyPr/>
                    <a:lstStyle/>
                    <a:p>
                      <a:r>
                        <a:rPr lang="fr-FR" sz="1400" dirty="0"/>
                        <a:t>Associée au méthodes agiles comme SCRUM, XP </a:t>
                      </a:r>
                      <a:endParaRPr lang="en-CA" sz="1400" dirty="0"/>
                    </a:p>
                  </a:txBody>
                  <a:tcPr/>
                </a:tc>
                <a:tc>
                  <a:txBody>
                    <a:bodyPr/>
                    <a:lstStyle/>
                    <a:p>
                      <a:r>
                        <a:rPr lang="fr-FR" sz="1400" dirty="0"/>
                        <a:t>Associée généralement au Processus Unifié </a:t>
                      </a:r>
                      <a:endParaRPr lang="en-CA" sz="1400" dirty="0"/>
                    </a:p>
                  </a:txBody>
                  <a:tcPr/>
                </a:tc>
                <a:extLst>
                  <a:ext uri="{0D108BD9-81ED-4DB2-BD59-A6C34878D82A}">
                    <a16:rowId xmlns:a16="http://schemas.microsoft.com/office/drawing/2014/main" val="2996699922"/>
                  </a:ext>
                </a:extLst>
              </a:tr>
              <a:tr h="439783">
                <a:tc>
                  <a:txBody>
                    <a:bodyPr/>
                    <a:lstStyle/>
                    <a:p>
                      <a:r>
                        <a:rPr lang="fr-FR" sz="1400" dirty="0"/>
                        <a:t>Très facile à maintenir </a:t>
                      </a:r>
                      <a:endParaRPr lang="en-CA"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t>Plus difficile à maintenir</a:t>
                      </a:r>
                      <a:endParaRPr lang="en-CA" sz="1400" dirty="0"/>
                    </a:p>
                  </a:txBody>
                  <a:tcPr/>
                </a:tc>
                <a:extLst>
                  <a:ext uri="{0D108BD9-81ED-4DB2-BD59-A6C34878D82A}">
                    <a16:rowId xmlns:a16="http://schemas.microsoft.com/office/drawing/2014/main" val="1804549312"/>
                  </a:ext>
                </a:extLst>
              </a:tr>
            </a:tbl>
          </a:graphicData>
        </a:graphic>
      </p:graphicFrame>
    </p:spTree>
    <p:extLst>
      <p:ext uri="{BB962C8B-B14F-4D97-AF65-F5344CB8AC3E}">
        <p14:creationId xmlns:p14="http://schemas.microsoft.com/office/powerpoint/2010/main" val="2600486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2614-FBB2-420C-A957-8408695765DC}"/>
              </a:ext>
            </a:extLst>
          </p:cNvPr>
          <p:cNvSpPr>
            <a:spLocks noGrp="1"/>
          </p:cNvSpPr>
          <p:nvPr>
            <p:ph type="title"/>
          </p:nvPr>
        </p:nvSpPr>
        <p:spPr/>
        <p:txBody>
          <a:bodyPr/>
          <a:lstStyle/>
          <a:p>
            <a:r>
              <a:rPr lang="fr-CA" dirty="0"/>
              <a:t>Fin </a:t>
            </a:r>
          </a:p>
        </p:txBody>
      </p:sp>
      <p:sp>
        <p:nvSpPr>
          <p:cNvPr id="3" name="Text Placeholder 2">
            <a:extLst>
              <a:ext uri="{FF2B5EF4-FFF2-40B4-BE49-F238E27FC236}">
                <a16:creationId xmlns:a16="http://schemas.microsoft.com/office/drawing/2014/main" id="{C808217A-55ED-48BF-96A9-D6035E3F5EE9}"/>
              </a:ext>
            </a:extLst>
          </p:cNvPr>
          <p:cNvSpPr>
            <a:spLocks noGrp="1"/>
          </p:cNvSpPr>
          <p:nvPr>
            <p:ph type="body" idx="1"/>
          </p:nvPr>
        </p:nvSpPr>
        <p:spPr/>
        <p:txBody>
          <a:bodyPr/>
          <a:lstStyle/>
          <a:p>
            <a:r>
              <a:rPr lang="fr-CA" dirty="0"/>
              <a:t>Merci pour votre attention </a:t>
            </a:r>
          </a:p>
        </p:txBody>
      </p:sp>
      <p:sp>
        <p:nvSpPr>
          <p:cNvPr id="4" name="Slide Number Placeholder 3">
            <a:extLst>
              <a:ext uri="{FF2B5EF4-FFF2-40B4-BE49-F238E27FC236}">
                <a16:creationId xmlns:a16="http://schemas.microsoft.com/office/drawing/2014/main" id="{B137D76D-0C7C-4DA1-8017-05B6C6905D6E}"/>
              </a:ext>
            </a:extLst>
          </p:cNvPr>
          <p:cNvSpPr>
            <a:spLocks noGrp="1"/>
          </p:cNvSpPr>
          <p:nvPr>
            <p:ph type="sldNum" sz="quarter" idx="12"/>
          </p:nvPr>
        </p:nvSpPr>
        <p:spPr/>
        <p:txBody>
          <a:bodyPr/>
          <a:lstStyle/>
          <a:p>
            <a:fld id="{2A36D1C2-E2EA-4BC6-8911-429A8CF6BF49}" type="slidenum">
              <a:rPr lang="fr-CA" smtClean="0"/>
              <a:t>41</a:t>
            </a:fld>
            <a:endParaRPr lang="fr-CA"/>
          </a:p>
        </p:txBody>
      </p:sp>
    </p:spTree>
    <p:extLst>
      <p:ext uri="{BB962C8B-B14F-4D97-AF65-F5344CB8AC3E}">
        <p14:creationId xmlns:p14="http://schemas.microsoft.com/office/powerpoint/2010/main" val="3050652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72D3A76B-3BE9-9861-DEE1-DA0EB3482C57}"/>
              </a:ext>
            </a:extLst>
          </p:cNvPr>
          <p:cNvSpPr>
            <a:spLocks noGrp="1"/>
          </p:cNvSpPr>
          <p:nvPr>
            <p:ph type="sldNum" sz="quarter" idx="12"/>
          </p:nvPr>
        </p:nvSpPr>
        <p:spPr/>
        <p:txBody>
          <a:bodyPr/>
          <a:lstStyle/>
          <a:p>
            <a:fld id="{2A36D1C2-E2EA-4BC6-8911-429A8CF6BF49}" type="slidenum">
              <a:rPr lang="fr-CA" smtClean="0"/>
              <a:t>5</a:t>
            </a:fld>
            <a:endParaRPr lang="fr-CA"/>
          </a:p>
        </p:txBody>
      </p:sp>
      <p:pic>
        <p:nvPicPr>
          <p:cNvPr id="4" name="Image 3">
            <a:extLst>
              <a:ext uri="{FF2B5EF4-FFF2-40B4-BE49-F238E27FC236}">
                <a16:creationId xmlns:a16="http://schemas.microsoft.com/office/drawing/2014/main" id="{611D9009-B80D-2696-F6D6-5245B0C761FB}"/>
              </a:ext>
            </a:extLst>
          </p:cNvPr>
          <p:cNvPicPr>
            <a:picLocks noChangeAspect="1"/>
          </p:cNvPicPr>
          <p:nvPr/>
        </p:nvPicPr>
        <p:blipFill>
          <a:blip r:embed="rId2"/>
          <a:stretch>
            <a:fillRect/>
          </a:stretch>
        </p:blipFill>
        <p:spPr>
          <a:xfrm>
            <a:off x="1463504" y="2034946"/>
            <a:ext cx="8738049" cy="4457929"/>
          </a:xfrm>
          <a:prstGeom prst="rect">
            <a:avLst/>
          </a:prstGeom>
        </p:spPr>
      </p:pic>
      <p:sp>
        <p:nvSpPr>
          <p:cNvPr id="5" name="Title 7">
            <a:extLst>
              <a:ext uri="{FF2B5EF4-FFF2-40B4-BE49-F238E27FC236}">
                <a16:creationId xmlns:a16="http://schemas.microsoft.com/office/drawing/2014/main" id="{681738CD-8F96-F120-F9F1-C9F1B5F9D090}"/>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Long cycle de déploiement </a:t>
            </a:r>
          </a:p>
        </p:txBody>
      </p:sp>
    </p:spTree>
    <p:extLst>
      <p:ext uri="{BB962C8B-B14F-4D97-AF65-F5344CB8AC3E}">
        <p14:creationId xmlns:p14="http://schemas.microsoft.com/office/powerpoint/2010/main" val="3530254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B976031-2D4D-3CFF-F452-36053676689E}"/>
              </a:ext>
            </a:extLst>
          </p:cNvPr>
          <p:cNvSpPr>
            <a:spLocks noGrp="1"/>
          </p:cNvSpPr>
          <p:nvPr>
            <p:ph type="sldNum" sz="quarter" idx="12"/>
          </p:nvPr>
        </p:nvSpPr>
        <p:spPr/>
        <p:txBody>
          <a:bodyPr/>
          <a:lstStyle/>
          <a:p>
            <a:fld id="{2A36D1C2-E2EA-4BC6-8911-429A8CF6BF49}" type="slidenum">
              <a:rPr lang="fr-CA" smtClean="0"/>
              <a:t>6</a:t>
            </a:fld>
            <a:endParaRPr lang="fr-CA"/>
          </a:p>
        </p:txBody>
      </p:sp>
      <p:sp>
        <p:nvSpPr>
          <p:cNvPr id="6" name="Title 7">
            <a:extLst>
              <a:ext uri="{FF2B5EF4-FFF2-40B4-BE49-F238E27FC236}">
                <a16:creationId xmlns:a16="http://schemas.microsoft.com/office/drawing/2014/main" id="{C07B25C8-FEE8-558E-7B66-0A2B2485A82D}"/>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err="1">
                <a:solidFill>
                  <a:srgbClr val="002060"/>
                </a:solidFill>
                <a:latin typeface="Arial" panose="020B0604020202020204" pitchFamily="34" charset="0"/>
                <a:cs typeface="Arial" panose="020B0604020202020204" pitchFamily="34" charset="0"/>
              </a:rPr>
              <a:t>Microservices</a:t>
            </a:r>
            <a:r>
              <a:rPr lang="fr-CA" sz="3300" b="1" spc="150" dirty="0">
                <a:solidFill>
                  <a:srgbClr val="002060"/>
                </a:solidFill>
                <a:latin typeface="Arial" panose="020B0604020202020204" pitchFamily="34" charset="0"/>
                <a:cs typeface="Arial" panose="020B0604020202020204" pitchFamily="34" charset="0"/>
              </a:rPr>
              <a:t> </a:t>
            </a:r>
            <a:endParaRPr lang="fr-CA" sz="3200" b="1" spc="150" dirty="0">
              <a:solidFill>
                <a:srgbClr val="002060"/>
              </a:solidFill>
              <a:latin typeface="Arial" panose="020B0604020202020204" pitchFamily="34" charset="0"/>
              <a:cs typeface="Arial" panose="020B0604020202020204" pitchFamily="34" charset="0"/>
            </a:endParaRPr>
          </a:p>
        </p:txBody>
      </p:sp>
      <p:sp>
        <p:nvSpPr>
          <p:cNvPr id="2" name="ZoneTexte 1">
            <a:extLst>
              <a:ext uri="{FF2B5EF4-FFF2-40B4-BE49-F238E27FC236}">
                <a16:creationId xmlns:a16="http://schemas.microsoft.com/office/drawing/2014/main" id="{1A35B618-9AD5-9F03-8871-C5D970A79DAB}"/>
              </a:ext>
            </a:extLst>
          </p:cNvPr>
          <p:cNvSpPr txBox="1"/>
          <p:nvPr/>
        </p:nvSpPr>
        <p:spPr>
          <a:xfrm>
            <a:off x="435316" y="2315359"/>
            <a:ext cx="3304966" cy="3693319"/>
          </a:xfrm>
          <a:prstGeom prst="rect">
            <a:avLst/>
          </a:prstGeom>
          <a:noFill/>
        </p:spPr>
        <p:txBody>
          <a:bodyPr wrap="square" rtlCol="0">
            <a:spAutoFit/>
          </a:bodyPr>
          <a:lstStyle/>
          <a:p>
            <a:pPr algn="l"/>
            <a:r>
              <a:rPr lang="fr-FR" b="0" i="0" dirty="0">
                <a:solidFill>
                  <a:srgbClr val="374151"/>
                </a:solidFill>
                <a:effectLst/>
                <a:latin typeface="Arial" panose="020B0604020202020204" pitchFamily="34" charset="0"/>
                <a:cs typeface="Arial" panose="020B0604020202020204" pitchFamily="34" charset="0"/>
              </a:rPr>
              <a:t>Les </a:t>
            </a:r>
            <a:r>
              <a:rPr lang="fr-FR" b="0" i="0" dirty="0" err="1">
                <a:solidFill>
                  <a:srgbClr val="374151"/>
                </a:solidFill>
                <a:effectLst/>
                <a:latin typeface="Arial" panose="020B0604020202020204" pitchFamily="34" charset="0"/>
                <a:cs typeface="Arial" panose="020B0604020202020204" pitchFamily="34" charset="0"/>
              </a:rPr>
              <a:t>microservices</a:t>
            </a:r>
            <a:r>
              <a:rPr lang="fr-FR" b="0" i="0" dirty="0">
                <a:solidFill>
                  <a:srgbClr val="374151"/>
                </a:solidFill>
                <a:effectLst/>
                <a:latin typeface="Arial" panose="020B0604020202020204" pitchFamily="34" charset="0"/>
                <a:cs typeface="Arial" panose="020B0604020202020204" pitchFamily="34" charset="0"/>
              </a:rPr>
              <a:t> sont une approche de conception logicielle qui divise une application en petits services autonomes et indépendants. </a:t>
            </a:r>
          </a:p>
          <a:p>
            <a:pPr algn="l"/>
            <a:endParaRPr lang="fr-FR" dirty="0">
              <a:solidFill>
                <a:srgbClr val="374151"/>
              </a:solidFill>
              <a:latin typeface="Arial" panose="020B0604020202020204" pitchFamily="34" charset="0"/>
              <a:cs typeface="Arial" panose="020B0604020202020204" pitchFamily="34" charset="0"/>
            </a:endParaRPr>
          </a:p>
          <a:p>
            <a:pPr algn="l"/>
            <a:r>
              <a:rPr lang="fr-FR" b="0" i="0" dirty="0">
                <a:solidFill>
                  <a:srgbClr val="374151"/>
                </a:solidFill>
                <a:effectLst/>
                <a:latin typeface="Arial" panose="020B0604020202020204" pitchFamily="34" charset="0"/>
                <a:cs typeface="Arial" panose="020B0604020202020204" pitchFamily="34" charset="0"/>
              </a:rPr>
              <a:t>Chaque </a:t>
            </a:r>
            <a:r>
              <a:rPr lang="fr-FR" b="0" i="0" dirty="0" err="1">
                <a:solidFill>
                  <a:srgbClr val="374151"/>
                </a:solidFill>
                <a:effectLst/>
                <a:latin typeface="Arial" panose="020B0604020202020204" pitchFamily="34" charset="0"/>
                <a:cs typeface="Arial" panose="020B0604020202020204" pitchFamily="34" charset="0"/>
              </a:rPr>
              <a:t>microservice</a:t>
            </a:r>
            <a:r>
              <a:rPr lang="fr-FR" b="0" i="0" dirty="0">
                <a:solidFill>
                  <a:srgbClr val="374151"/>
                </a:solidFill>
                <a:effectLst/>
                <a:latin typeface="Arial" panose="020B0604020202020204" pitchFamily="34" charset="0"/>
                <a:cs typeface="Arial" panose="020B0604020202020204" pitchFamily="34" charset="0"/>
              </a:rPr>
              <a:t> représente une fonctionnalité spécifique de l'application et communique avec les autres </a:t>
            </a:r>
            <a:r>
              <a:rPr lang="fr-FR" b="0" i="0" dirty="0" err="1">
                <a:solidFill>
                  <a:srgbClr val="374151"/>
                </a:solidFill>
                <a:effectLst/>
                <a:latin typeface="Arial" panose="020B0604020202020204" pitchFamily="34" charset="0"/>
                <a:cs typeface="Arial" panose="020B0604020202020204" pitchFamily="34" charset="0"/>
              </a:rPr>
              <a:t>microservices</a:t>
            </a:r>
            <a:r>
              <a:rPr lang="fr-FR" b="0" i="0" dirty="0">
                <a:solidFill>
                  <a:srgbClr val="374151"/>
                </a:solidFill>
                <a:effectLst/>
                <a:latin typeface="Arial" panose="020B0604020202020204" pitchFamily="34" charset="0"/>
                <a:cs typeface="Arial" panose="020B0604020202020204" pitchFamily="34" charset="0"/>
              </a:rPr>
              <a:t> via des API bien définies. </a:t>
            </a:r>
            <a:endParaRPr lang="fr-FR" dirty="0">
              <a:solidFill>
                <a:srgbClr val="374151"/>
              </a:solidFill>
              <a:latin typeface="Arial" panose="020B0604020202020204" pitchFamily="34" charset="0"/>
              <a:cs typeface="Arial" panose="020B0604020202020204" pitchFamily="34" charset="0"/>
            </a:endParaRPr>
          </a:p>
          <a:p>
            <a:endParaRPr lang="en-CA" dirty="0">
              <a:latin typeface="Arial" panose="020B0604020202020204" pitchFamily="34" charset="0"/>
              <a:cs typeface="Arial" panose="020B0604020202020204" pitchFamily="34" charset="0"/>
            </a:endParaRPr>
          </a:p>
        </p:txBody>
      </p:sp>
      <p:grpSp>
        <p:nvGrpSpPr>
          <p:cNvPr id="4" name="Group 43">
            <a:extLst>
              <a:ext uri="{FF2B5EF4-FFF2-40B4-BE49-F238E27FC236}">
                <a16:creationId xmlns:a16="http://schemas.microsoft.com/office/drawing/2014/main" id="{63517C67-2E52-D612-704B-54ACCB47C985}"/>
              </a:ext>
            </a:extLst>
          </p:cNvPr>
          <p:cNvGrpSpPr/>
          <p:nvPr/>
        </p:nvGrpSpPr>
        <p:grpSpPr>
          <a:xfrm>
            <a:off x="3828621" y="2315359"/>
            <a:ext cx="216700" cy="4102610"/>
            <a:chOff x="5786466" y="1958007"/>
            <a:chExt cx="216700" cy="4102610"/>
          </a:xfrm>
        </p:grpSpPr>
        <p:cxnSp>
          <p:nvCxnSpPr>
            <p:cNvPr id="7" name="Straight Connector 44">
              <a:extLst>
                <a:ext uri="{FF2B5EF4-FFF2-40B4-BE49-F238E27FC236}">
                  <a16:creationId xmlns:a16="http://schemas.microsoft.com/office/drawing/2014/main" id="{6ABC1124-DF1C-DADF-15C5-B0D686E476EC}"/>
                </a:ext>
              </a:extLst>
            </p:cNvPr>
            <p:cNvCxnSpPr/>
            <p:nvPr/>
          </p:nvCxnSpPr>
          <p:spPr>
            <a:xfrm>
              <a:off x="5786466" y="1958007"/>
              <a:ext cx="0" cy="410261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Isosceles Triangle 45">
              <a:extLst>
                <a:ext uri="{FF2B5EF4-FFF2-40B4-BE49-F238E27FC236}">
                  <a16:creationId xmlns:a16="http://schemas.microsoft.com/office/drawing/2014/main" id="{F840609D-916B-DBB2-9D4B-C4AE0E9345B0}"/>
                </a:ext>
              </a:extLst>
            </p:cNvPr>
            <p:cNvSpPr/>
            <p:nvPr/>
          </p:nvSpPr>
          <p:spPr>
            <a:xfrm rot="5400000">
              <a:off x="5681853" y="3596180"/>
              <a:ext cx="431998" cy="21062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pic>
        <p:nvPicPr>
          <p:cNvPr id="10" name="Image 9">
            <a:extLst>
              <a:ext uri="{FF2B5EF4-FFF2-40B4-BE49-F238E27FC236}">
                <a16:creationId xmlns:a16="http://schemas.microsoft.com/office/drawing/2014/main" id="{4B609A68-6C26-B615-AB22-F144EC491BDF}"/>
              </a:ext>
            </a:extLst>
          </p:cNvPr>
          <p:cNvPicPr>
            <a:picLocks noChangeAspect="1"/>
          </p:cNvPicPr>
          <p:nvPr/>
        </p:nvPicPr>
        <p:blipFill>
          <a:blip r:embed="rId3"/>
          <a:stretch>
            <a:fillRect/>
          </a:stretch>
        </p:blipFill>
        <p:spPr>
          <a:xfrm>
            <a:off x="4406004" y="2898337"/>
            <a:ext cx="2105374" cy="2545639"/>
          </a:xfrm>
          <a:prstGeom prst="rect">
            <a:avLst/>
          </a:prstGeom>
        </p:spPr>
      </p:pic>
      <p:sp>
        <p:nvSpPr>
          <p:cNvPr id="11" name="Title 7">
            <a:extLst>
              <a:ext uri="{FF2B5EF4-FFF2-40B4-BE49-F238E27FC236}">
                <a16:creationId xmlns:a16="http://schemas.microsoft.com/office/drawing/2014/main" id="{37A513AB-B728-0755-8B16-1C496BD0FA53}"/>
              </a:ext>
            </a:extLst>
          </p:cNvPr>
          <p:cNvSpPr txBox="1">
            <a:spLocks/>
          </p:cNvSpPr>
          <p:nvPr/>
        </p:nvSpPr>
        <p:spPr>
          <a:xfrm>
            <a:off x="6116266" y="1361281"/>
            <a:ext cx="283325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3300" b="1" spc="150" dirty="0">
                <a:solidFill>
                  <a:srgbClr val="002060"/>
                </a:solidFill>
                <a:latin typeface="Arial" panose="020B0604020202020204" pitchFamily="34" charset="0"/>
                <a:cs typeface="Arial" panose="020B0604020202020204" pitchFamily="34" charset="0"/>
              </a:rPr>
              <a:t>Exemples </a:t>
            </a:r>
            <a:endParaRPr lang="fr-CA" sz="3200" b="1" spc="150" dirty="0">
              <a:solidFill>
                <a:srgbClr val="002060"/>
              </a:solidFill>
              <a:latin typeface="Arial" panose="020B0604020202020204" pitchFamily="34" charset="0"/>
              <a:cs typeface="Arial" panose="020B0604020202020204" pitchFamily="34" charset="0"/>
            </a:endParaRPr>
          </a:p>
        </p:txBody>
      </p:sp>
      <p:sp>
        <p:nvSpPr>
          <p:cNvPr id="14" name="Title 7">
            <a:extLst>
              <a:ext uri="{FF2B5EF4-FFF2-40B4-BE49-F238E27FC236}">
                <a16:creationId xmlns:a16="http://schemas.microsoft.com/office/drawing/2014/main" id="{8B90BEBA-1161-50A3-0479-78AFD86C7D5F}"/>
              </a:ext>
            </a:extLst>
          </p:cNvPr>
          <p:cNvSpPr txBox="1">
            <a:spLocks/>
          </p:cNvSpPr>
          <p:nvPr/>
        </p:nvSpPr>
        <p:spPr>
          <a:xfrm>
            <a:off x="5084877" y="5582954"/>
            <a:ext cx="10111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1600" b="1" spc="150" dirty="0">
                <a:solidFill>
                  <a:srgbClr val="002060"/>
                </a:solidFill>
                <a:latin typeface="Arial" panose="020B0604020202020204" pitchFamily="34" charset="0"/>
                <a:cs typeface="Arial" panose="020B0604020202020204" pitchFamily="34" charset="0"/>
              </a:rPr>
              <a:t>Robot</a:t>
            </a:r>
          </a:p>
        </p:txBody>
      </p:sp>
      <p:sp>
        <p:nvSpPr>
          <p:cNvPr id="15" name="Title 7">
            <a:extLst>
              <a:ext uri="{FF2B5EF4-FFF2-40B4-BE49-F238E27FC236}">
                <a16:creationId xmlns:a16="http://schemas.microsoft.com/office/drawing/2014/main" id="{2FA2AAA3-7876-D1B6-9530-2049777F9603}"/>
              </a:ext>
            </a:extLst>
          </p:cNvPr>
          <p:cNvSpPr txBox="1">
            <a:spLocks/>
          </p:cNvSpPr>
          <p:nvPr/>
        </p:nvSpPr>
        <p:spPr>
          <a:xfrm>
            <a:off x="8865841" y="5797260"/>
            <a:ext cx="1565303" cy="9242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CA" sz="1600" b="1" spc="150" dirty="0" err="1">
                <a:solidFill>
                  <a:srgbClr val="002060"/>
                </a:solidFill>
                <a:latin typeface="Arial" panose="020B0604020202020204" pitchFamily="34" charset="0"/>
                <a:cs typeface="Arial" panose="020B0604020202020204" pitchFamily="34" charset="0"/>
              </a:rPr>
              <a:t>eCommerce</a:t>
            </a:r>
            <a:endParaRPr lang="fr-CA" sz="1600" b="1" spc="150" dirty="0">
              <a:solidFill>
                <a:srgbClr val="002060"/>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9B6B841C-817A-D57F-7701-70ACFC11434A}"/>
              </a:ext>
            </a:extLst>
          </p:cNvPr>
          <p:cNvSpPr/>
          <p:nvPr/>
        </p:nvSpPr>
        <p:spPr>
          <a:xfrm>
            <a:off x="8668058" y="2740777"/>
            <a:ext cx="1314142" cy="784663"/>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b="1" dirty="0">
                <a:solidFill>
                  <a:sysClr val="windowText" lastClr="000000"/>
                </a:solidFill>
              </a:rPr>
              <a:t>IHM</a:t>
            </a:r>
          </a:p>
        </p:txBody>
      </p:sp>
      <p:sp>
        <p:nvSpPr>
          <p:cNvPr id="17" name="Rectangle 16">
            <a:extLst>
              <a:ext uri="{FF2B5EF4-FFF2-40B4-BE49-F238E27FC236}">
                <a16:creationId xmlns:a16="http://schemas.microsoft.com/office/drawing/2014/main" id="{5CD47AAA-465D-F10C-E5D7-3D0B754A54A6}"/>
              </a:ext>
            </a:extLst>
          </p:cNvPr>
          <p:cNvSpPr/>
          <p:nvPr/>
        </p:nvSpPr>
        <p:spPr>
          <a:xfrm>
            <a:off x="7822931" y="4080876"/>
            <a:ext cx="845127" cy="48414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b="1" dirty="0">
                <a:solidFill>
                  <a:sysClr val="windowText" lastClr="000000"/>
                </a:solidFill>
              </a:rPr>
              <a:t>API</a:t>
            </a:r>
          </a:p>
        </p:txBody>
      </p:sp>
      <p:sp>
        <p:nvSpPr>
          <p:cNvPr id="18" name="Rectangle 17">
            <a:extLst>
              <a:ext uri="{FF2B5EF4-FFF2-40B4-BE49-F238E27FC236}">
                <a16:creationId xmlns:a16="http://schemas.microsoft.com/office/drawing/2014/main" id="{CFD727C7-3F7E-25A9-5153-22C290B4FD37}"/>
              </a:ext>
            </a:extLst>
          </p:cNvPr>
          <p:cNvSpPr/>
          <p:nvPr/>
        </p:nvSpPr>
        <p:spPr>
          <a:xfrm>
            <a:off x="9171160" y="4080876"/>
            <a:ext cx="845127" cy="48414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b="1" dirty="0">
                <a:solidFill>
                  <a:sysClr val="windowText" lastClr="000000"/>
                </a:solidFill>
              </a:rPr>
              <a:t>API</a:t>
            </a:r>
          </a:p>
        </p:txBody>
      </p:sp>
      <p:sp>
        <p:nvSpPr>
          <p:cNvPr id="19" name="Rectangle 18">
            <a:extLst>
              <a:ext uri="{FF2B5EF4-FFF2-40B4-BE49-F238E27FC236}">
                <a16:creationId xmlns:a16="http://schemas.microsoft.com/office/drawing/2014/main" id="{6E60491B-C38F-423B-8B73-443649E1C655}"/>
              </a:ext>
            </a:extLst>
          </p:cNvPr>
          <p:cNvSpPr/>
          <p:nvPr/>
        </p:nvSpPr>
        <p:spPr>
          <a:xfrm>
            <a:off x="10508641" y="4080876"/>
            <a:ext cx="845127" cy="484149"/>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2000" b="1" dirty="0">
                <a:solidFill>
                  <a:sysClr val="windowText" lastClr="000000"/>
                </a:solidFill>
              </a:rPr>
              <a:t>API</a:t>
            </a:r>
          </a:p>
        </p:txBody>
      </p:sp>
      <p:grpSp>
        <p:nvGrpSpPr>
          <p:cNvPr id="26" name="Groupe 25">
            <a:extLst>
              <a:ext uri="{FF2B5EF4-FFF2-40B4-BE49-F238E27FC236}">
                <a16:creationId xmlns:a16="http://schemas.microsoft.com/office/drawing/2014/main" id="{D045BF6A-E5AC-1470-89F8-BFDFF8ABBACF}"/>
              </a:ext>
            </a:extLst>
          </p:cNvPr>
          <p:cNvGrpSpPr/>
          <p:nvPr/>
        </p:nvGrpSpPr>
        <p:grpSpPr>
          <a:xfrm>
            <a:off x="7621017" y="5147783"/>
            <a:ext cx="994594" cy="687497"/>
            <a:chOff x="7621017" y="5147783"/>
            <a:chExt cx="994594" cy="687497"/>
          </a:xfrm>
        </p:grpSpPr>
        <p:pic>
          <p:nvPicPr>
            <p:cNvPr id="20" name="Graphique 19" descr="Produits laitiers avec un remplissage uni">
              <a:extLst>
                <a:ext uri="{FF2B5EF4-FFF2-40B4-BE49-F238E27FC236}">
                  <a16:creationId xmlns:a16="http://schemas.microsoft.com/office/drawing/2014/main" id="{8A058F1D-4E95-C4AC-73C5-30018D0880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28114" y="5147783"/>
              <a:ext cx="687497" cy="687497"/>
            </a:xfrm>
            <a:prstGeom prst="rect">
              <a:avLst/>
            </a:prstGeom>
          </p:spPr>
        </p:pic>
        <p:pic>
          <p:nvPicPr>
            <p:cNvPr id="21" name="Graphique 20" descr="Fromage avec un remplissage uni">
              <a:extLst>
                <a:ext uri="{FF2B5EF4-FFF2-40B4-BE49-F238E27FC236}">
                  <a16:creationId xmlns:a16="http://schemas.microsoft.com/office/drawing/2014/main" id="{5FC5F13E-96F5-C931-61A8-B97319CB65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21017" y="5288712"/>
              <a:ext cx="428779" cy="428779"/>
            </a:xfrm>
            <a:prstGeom prst="rect">
              <a:avLst/>
            </a:prstGeom>
          </p:spPr>
        </p:pic>
      </p:grpSp>
      <p:pic>
        <p:nvPicPr>
          <p:cNvPr id="24" name="Graphique 23" descr="Dollar avec un remplissage uni">
            <a:extLst>
              <a:ext uri="{FF2B5EF4-FFF2-40B4-BE49-F238E27FC236}">
                <a16:creationId xmlns:a16="http://schemas.microsoft.com/office/drawing/2014/main" id="{E64B29E2-DFC1-A4D4-53E5-733BB1181C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91719" y="5258565"/>
            <a:ext cx="492386" cy="492386"/>
          </a:xfrm>
          <a:prstGeom prst="rect">
            <a:avLst/>
          </a:prstGeom>
        </p:spPr>
      </p:pic>
      <p:pic>
        <p:nvPicPr>
          <p:cNvPr id="25" name="Graphique 24" descr="Utilisateur avec un remplissage uni">
            <a:extLst>
              <a:ext uri="{FF2B5EF4-FFF2-40B4-BE49-F238E27FC236}">
                <a16:creationId xmlns:a16="http://schemas.microsoft.com/office/drawing/2014/main" id="{02FE5BFA-0893-76EF-642F-DBA7CAC188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72648" y="5258137"/>
            <a:ext cx="492386" cy="492386"/>
          </a:xfrm>
          <a:prstGeom prst="rect">
            <a:avLst/>
          </a:prstGeom>
        </p:spPr>
      </p:pic>
      <p:cxnSp>
        <p:nvCxnSpPr>
          <p:cNvPr id="28" name="Connecteur droit avec flèche 27">
            <a:extLst>
              <a:ext uri="{FF2B5EF4-FFF2-40B4-BE49-F238E27FC236}">
                <a16:creationId xmlns:a16="http://schemas.microsoft.com/office/drawing/2014/main" id="{03DC6FFF-C2A7-30FD-5136-42CE2EB70E0B}"/>
              </a:ext>
            </a:extLst>
          </p:cNvPr>
          <p:cNvCxnSpPr>
            <a:cxnSpLocks/>
          </p:cNvCxnSpPr>
          <p:nvPr/>
        </p:nvCxnSpPr>
        <p:spPr>
          <a:xfrm>
            <a:off x="8245495" y="4578880"/>
            <a:ext cx="0" cy="58275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41FCEDCE-DA19-6B94-BFFF-6434CF47788F}"/>
              </a:ext>
            </a:extLst>
          </p:cNvPr>
          <p:cNvCxnSpPr>
            <a:cxnSpLocks/>
          </p:cNvCxnSpPr>
          <p:nvPr/>
        </p:nvCxnSpPr>
        <p:spPr>
          <a:xfrm>
            <a:off x="9533967" y="4578880"/>
            <a:ext cx="0" cy="58275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3B73E617-056A-7DB3-E2A0-C427F051A1D3}"/>
              </a:ext>
            </a:extLst>
          </p:cNvPr>
          <p:cNvCxnSpPr>
            <a:cxnSpLocks/>
            <a:stCxn id="19" idx="2"/>
            <a:endCxn id="25" idx="0"/>
          </p:cNvCxnSpPr>
          <p:nvPr/>
        </p:nvCxnSpPr>
        <p:spPr>
          <a:xfrm flipH="1">
            <a:off x="10918841" y="4565025"/>
            <a:ext cx="12364" cy="69311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8F14151A-FC14-05F0-0985-EBA4515FC1E2}"/>
              </a:ext>
            </a:extLst>
          </p:cNvPr>
          <p:cNvCxnSpPr>
            <a:cxnSpLocks/>
            <a:stCxn id="16" idx="2"/>
          </p:cNvCxnSpPr>
          <p:nvPr/>
        </p:nvCxnSpPr>
        <p:spPr>
          <a:xfrm flipH="1">
            <a:off x="8271862" y="3525440"/>
            <a:ext cx="1053267" cy="53340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A9C2E932-74A1-5598-8533-D9EFAB9A2610}"/>
              </a:ext>
            </a:extLst>
          </p:cNvPr>
          <p:cNvCxnSpPr>
            <a:cxnSpLocks/>
            <a:stCxn id="16" idx="2"/>
            <a:endCxn id="18" idx="0"/>
          </p:cNvCxnSpPr>
          <p:nvPr/>
        </p:nvCxnSpPr>
        <p:spPr>
          <a:xfrm>
            <a:off x="9325129" y="3525440"/>
            <a:ext cx="268595" cy="55543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D204826D-1019-7796-2C44-A5D80A35DE3F}"/>
              </a:ext>
            </a:extLst>
          </p:cNvPr>
          <p:cNvCxnSpPr>
            <a:cxnSpLocks/>
            <a:stCxn id="16" idx="2"/>
            <a:endCxn id="19" idx="0"/>
          </p:cNvCxnSpPr>
          <p:nvPr/>
        </p:nvCxnSpPr>
        <p:spPr>
          <a:xfrm>
            <a:off x="9325129" y="3525440"/>
            <a:ext cx="1606076" cy="555436"/>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4185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22E8AA0-0CCB-ED59-F0F2-8C7F2BD88A29}"/>
              </a:ext>
            </a:extLst>
          </p:cNvPr>
          <p:cNvPicPr>
            <a:picLocks noChangeAspect="1"/>
          </p:cNvPicPr>
          <p:nvPr/>
        </p:nvPicPr>
        <p:blipFill>
          <a:blip r:embed="rId2"/>
          <a:stretch>
            <a:fillRect/>
          </a:stretch>
        </p:blipFill>
        <p:spPr>
          <a:xfrm>
            <a:off x="2935410" y="3817929"/>
            <a:ext cx="4769095" cy="1682836"/>
          </a:xfrm>
          <a:prstGeom prst="rect">
            <a:avLst/>
          </a:prstGeom>
        </p:spPr>
      </p:pic>
      <p:sp>
        <p:nvSpPr>
          <p:cNvPr id="3" name="Espace réservé du numéro de diapositive 2">
            <a:extLst>
              <a:ext uri="{FF2B5EF4-FFF2-40B4-BE49-F238E27FC236}">
                <a16:creationId xmlns:a16="http://schemas.microsoft.com/office/drawing/2014/main" id="{FD6B4B18-F4D5-A5FA-ED6A-71B046CEB154}"/>
              </a:ext>
            </a:extLst>
          </p:cNvPr>
          <p:cNvSpPr>
            <a:spLocks noGrp="1"/>
          </p:cNvSpPr>
          <p:nvPr>
            <p:ph type="sldNum" sz="quarter" idx="12"/>
          </p:nvPr>
        </p:nvSpPr>
        <p:spPr/>
        <p:txBody>
          <a:bodyPr/>
          <a:lstStyle/>
          <a:p>
            <a:fld id="{2A36D1C2-E2EA-4BC6-8911-429A8CF6BF49}" type="slidenum">
              <a:rPr lang="fr-CA" smtClean="0"/>
              <a:t>7</a:t>
            </a:fld>
            <a:endParaRPr lang="fr-CA"/>
          </a:p>
        </p:txBody>
      </p:sp>
      <p:sp>
        <p:nvSpPr>
          <p:cNvPr id="4" name="Arrow: Pentagon 4">
            <a:extLst>
              <a:ext uri="{FF2B5EF4-FFF2-40B4-BE49-F238E27FC236}">
                <a16:creationId xmlns:a16="http://schemas.microsoft.com/office/drawing/2014/main" id="{7E3B2F3F-6B9F-0566-75A2-33C891D5AE5E}"/>
              </a:ext>
            </a:extLst>
          </p:cNvPr>
          <p:cNvSpPr/>
          <p:nvPr/>
        </p:nvSpPr>
        <p:spPr>
          <a:xfrm>
            <a:off x="1106907" y="2027237"/>
            <a:ext cx="2926080" cy="1325564"/>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Intégration continue (CI)</a:t>
            </a:r>
          </a:p>
        </p:txBody>
      </p:sp>
      <p:sp>
        <p:nvSpPr>
          <p:cNvPr id="6" name="TextBox 6">
            <a:extLst>
              <a:ext uri="{FF2B5EF4-FFF2-40B4-BE49-F238E27FC236}">
                <a16:creationId xmlns:a16="http://schemas.microsoft.com/office/drawing/2014/main" id="{CA481917-8F5D-8177-FC84-C097E20CCC5F}"/>
              </a:ext>
            </a:extLst>
          </p:cNvPr>
          <p:cNvSpPr txBox="1"/>
          <p:nvPr/>
        </p:nvSpPr>
        <p:spPr>
          <a:xfrm>
            <a:off x="4300524" y="2057726"/>
            <a:ext cx="6807962" cy="1310529"/>
          </a:xfrm>
          <a:prstGeom prst="rect">
            <a:avLst/>
          </a:prstGeom>
          <a:noFill/>
          <a:ln>
            <a:solidFill>
              <a:schemeClr val="accent1"/>
            </a:solidFill>
          </a:ln>
        </p:spPr>
        <p:txBody>
          <a:bodyPr wrap="square" rtlCol="0">
            <a:noAutofit/>
          </a:bodyPr>
          <a:lstStyle/>
          <a:p>
            <a:pPr algn="l"/>
            <a:r>
              <a:rPr lang="fr-FR" sz="1600" b="0" i="0" dirty="0">
                <a:solidFill>
                  <a:srgbClr val="374151"/>
                </a:solidFill>
                <a:effectLst/>
                <a:latin typeface="Söhne"/>
              </a:rPr>
              <a:t>Les développeurs fusionnent régulièrement leur code dans un référentiel/répertoire partagé. À chaque fusion, des tests automatisés sont déclenchés pour identifier rapidement les erreurs. L'objectif principal de CI est d'assurer une détection précoce des problèmes d'intégration, favorisant ainsi un développement plus fluide, fiable et rapide.</a:t>
            </a:r>
            <a:endParaRPr lang="fr-FR" sz="1600" i="0" dirty="0">
              <a:effectLst/>
              <a:latin typeface="Calibri (Corps)"/>
              <a:cs typeface="Times New Roman" panose="02020603050405020304" pitchFamily="18" charset="0"/>
            </a:endParaRPr>
          </a:p>
        </p:txBody>
      </p:sp>
      <p:sp>
        <p:nvSpPr>
          <p:cNvPr id="8" name="Title 7">
            <a:extLst>
              <a:ext uri="{FF2B5EF4-FFF2-40B4-BE49-F238E27FC236}">
                <a16:creationId xmlns:a16="http://schemas.microsoft.com/office/drawing/2014/main" id="{9C140007-F5AB-CD51-972D-48FB6BE3FCD8}"/>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CI / CD </a:t>
            </a:r>
            <a:endParaRPr lang="fr-CA" sz="3200" b="1" spc="150" dirty="0">
              <a:solidFill>
                <a:srgbClr val="002060"/>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1E51FC7-8078-586C-2477-3EE2EBBFB12C}"/>
              </a:ext>
            </a:extLst>
          </p:cNvPr>
          <p:cNvSpPr/>
          <p:nvPr/>
        </p:nvSpPr>
        <p:spPr>
          <a:xfrm>
            <a:off x="5938684" y="3991898"/>
            <a:ext cx="1484671" cy="142567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9" name="Phylactère : pensées 8">
            <a:extLst>
              <a:ext uri="{FF2B5EF4-FFF2-40B4-BE49-F238E27FC236}">
                <a16:creationId xmlns:a16="http://schemas.microsoft.com/office/drawing/2014/main" id="{A41F26C4-5ED3-F0B2-E08D-587D9FE4A2CA}"/>
              </a:ext>
            </a:extLst>
          </p:cNvPr>
          <p:cNvSpPr/>
          <p:nvPr/>
        </p:nvSpPr>
        <p:spPr>
          <a:xfrm rot="5400000">
            <a:off x="7541151" y="3139141"/>
            <a:ext cx="1310529" cy="3016046"/>
          </a:xfrm>
          <a:prstGeom prst="cloudCallout">
            <a:avLst>
              <a:gd name="adj1" fmla="val 4675"/>
              <a:gd name="adj2" fmla="val 69580"/>
            </a:avLst>
          </a:prstGeom>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fr-FR" sz="1800" b="0" i="0" dirty="0">
                <a:solidFill>
                  <a:schemeClr val="bg1"/>
                </a:solidFill>
                <a:effectLst/>
                <a:latin typeface="Söhne"/>
              </a:rPr>
              <a:t>Fusion du code et lancement des tests automatiques unitaires </a:t>
            </a:r>
            <a:endParaRPr lang="en-CA" dirty="0">
              <a:solidFill>
                <a:schemeClr val="bg1"/>
              </a:solidFill>
            </a:endParaRPr>
          </a:p>
        </p:txBody>
      </p:sp>
    </p:spTree>
    <p:extLst>
      <p:ext uri="{BB962C8B-B14F-4D97-AF65-F5344CB8AC3E}">
        <p14:creationId xmlns:p14="http://schemas.microsoft.com/office/powerpoint/2010/main" val="3603614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D6B4B18-F4D5-A5FA-ED6A-71B046CEB154}"/>
              </a:ext>
            </a:extLst>
          </p:cNvPr>
          <p:cNvSpPr>
            <a:spLocks noGrp="1"/>
          </p:cNvSpPr>
          <p:nvPr>
            <p:ph type="sldNum" sz="quarter" idx="12"/>
          </p:nvPr>
        </p:nvSpPr>
        <p:spPr/>
        <p:txBody>
          <a:bodyPr/>
          <a:lstStyle/>
          <a:p>
            <a:fld id="{2A36D1C2-E2EA-4BC6-8911-429A8CF6BF49}" type="slidenum">
              <a:rPr lang="fr-CA" smtClean="0"/>
              <a:t>8</a:t>
            </a:fld>
            <a:endParaRPr lang="fr-CA"/>
          </a:p>
        </p:txBody>
      </p:sp>
      <p:sp>
        <p:nvSpPr>
          <p:cNvPr id="8" name="Title 7">
            <a:extLst>
              <a:ext uri="{FF2B5EF4-FFF2-40B4-BE49-F238E27FC236}">
                <a16:creationId xmlns:a16="http://schemas.microsoft.com/office/drawing/2014/main" id="{9C140007-F5AB-CD51-972D-48FB6BE3FCD8}"/>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CI / CD </a:t>
            </a:r>
            <a:endParaRPr lang="fr-CA" sz="3200" b="1" spc="150" dirty="0">
              <a:solidFill>
                <a:srgbClr val="002060"/>
              </a:solidFill>
              <a:latin typeface="Arial" panose="020B0604020202020204" pitchFamily="34" charset="0"/>
              <a:cs typeface="Arial" panose="020B0604020202020204" pitchFamily="34" charset="0"/>
            </a:endParaRPr>
          </a:p>
        </p:txBody>
      </p:sp>
      <p:pic>
        <p:nvPicPr>
          <p:cNvPr id="7" name="Image 6" descr="Main d'un étudiant de sexe masculin sur le côté du menton">
            <a:extLst>
              <a:ext uri="{FF2B5EF4-FFF2-40B4-BE49-F238E27FC236}">
                <a16:creationId xmlns:a16="http://schemas.microsoft.com/office/drawing/2014/main" id="{AFB19685-E5D7-20F3-0E92-439E5C0E7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409700" y="3429000"/>
            <a:ext cx="437259" cy="746896"/>
          </a:xfrm>
          <a:prstGeom prst="rect">
            <a:avLst/>
          </a:prstGeom>
        </p:spPr>
      </p:pic>
      <p:pic>
        <p:nvPicPr>
          <p:cNvPr id="12" name="Graphique 11" descr="Écran avec un remplissage uni">
            <a:extLst>
              <a:ext uri="{FF2B5EF4-FFF2-40B4-BE49-F238E27FC236}">
                <a16:creationId xmlns:a16="http://schemas.microsoft.com/office/drawing/2014/main" id="{05908305-92AE-1D3C-8462-5003D23044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33550" y="2804652"/>
            <a:ext cx="914400" cy="914400"/>
          </a:xfrm>
          <a:prstGeom prst="rect">
            <a:avLst/>
          </a:prstGeom>
        </p:spPr>
      </p:pic>
      <p:pic>
        <p:nvPicPr>
          <p:cNvPr id="16" name="Graphique 15" descr="Presse-papiers mixte contour">
            <a:extLst>
              <a:ext uri="{FF2B5EF4-FFF2-40B4-BE49-F238E27FC236}">
                <a16:creationId xmlns:a16="http://schemas.microsoft.com/office/drawing/2014/main" id="{A6FA3EDF-7447-D06F-F448-F908C40B2B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43664" y="4636704"/>
            <a:ext cx="429806" cy="429806"/>
          </a:xfrm>
          <a:prstGeom prst="rect">
            <a:avLst/>
          </a:prstGeom>
        </p:spPr>
      </p:pic>
      <p:pic>
        <p:nvPicPr>
          <p:cNvPr id="18" name="Graphique 17" descr="Document avec un remplissage uni">
            <a:extLst>
              <a:ext uri="{FF2B5EF4-FFF2-40B4-BE49-F238E27FC236}">
                <a16:creationId xmlns:a16="http://schemas.microsoft.com/office/drawing/2014/main" id="{4F7CDF81-C0B4-93AD-A898-CC6D068A71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43664" y="4175896"/>
            <a:ext cx="494171" cy="494171"/>
          </a:xfrm>
          <a:prstGeom prst="rect">
            <a:avLst/>
          </a:prstGeom>
        </p:spPr>
      </p:pic>
      <p:cxnSp>
        <p:nvCxnSpPr>
          <p:cNvPr id="20" name="Connecteur droit avec flèche 19">
            <a:extLst>
              <a:ext uri="{FF2B5EF4-FFF2-40B4-BE49-F238E27FC236}">
                <a16:creationId xmlns:a16="http://schemas.microsoft.com/office/drawing/2014/main" id="{A81DED91-8248-EC33-5911-DCAD908DAD64}"/>
              </a:ext>
            </a:extLst>
          </p:cNvPr>
          <p:cNvCxnSpPr/>
          <p:nvPr/>
        </p:nvCxnSpPr>
        <p:spPr>
          <a:xfrm flipV="1">
            <a:off x="2558567" y="3549445"/>
            <a:ext cx="0" cy="626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725F060-BD5A-F131-48ED-4E7FFD5F9995}"/>
              </a:ext>
            </a:extLst>
          </p:cNvPr>
          <p:cNvSpPr/>
          <p:nvPr/>
        </p:nvSpPr>
        <p:spPr>
          <a:xfrm>
            <a:off x="3442698" y="3106994"/>
            <a:ext cx="461938" cy="322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2" name="Connecteur droit avec flèche 21">
            <a:extLst>
              <a:ext uri="{FF2B5EF4-FFF2-40B4-BE49-F238E27FC236}">
                <a16:creationId xmlns:a16="http://schemas.microsoft.com/office/drawing/2014/main" id="{D3E2B463-EED3-FD4F-F4D1-7D52F98977D3}"/>
              </a:ext>
            </a:extLst>
          </p:cNvPr>
          <p:cNvCxnSpPr>
            <a:cxnSpLocks/>
            <a:stCxn id="12" idx="3"/>
            <a:endCxn id="21" idx="1"/>
          </p:cNvCxnSpPr>
          <p:nvPr/>
        </p:nvCxnSpPr>
        <p:spPr>
          <a:xfrm>
            <a:off x="3047950" y="3261852"/>
            <a:ext cx="394748" cy="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AC323EB-E7C4-509F-DC7D-5182FAD024FE}"/>
              </a:ext>
            </a:extLst>
          </p:cNvPr>
          <p:cNvSpPr/>
          <p:nvPr/>
        </p:nvSpPr>
        <p:spPr>
          <a:xfrm>
            <a:off x="4193052" y="3058507"/>
            <a:ext cx="706063" cy="4488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0" name="Graphique 29" descr="Cylindre contour">
            <a:extLst>
              <a:ext uri="{FF2B5EF4-FFF2-40B4-BE49-F238E27FC236}">
                <a16:creationId xmlns:a16="http://schemas.microsoft.com/office/drawing/2014/main" id="{41A19F58-EEEB-6D4A-43C6-7EB363B7D1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5400000">
            <a:off x="5870846" y="2223470"/>
            <a:ext cx="560720" cy="1976484"/>
          </a:xfrm>
          <a:prstGeom prst="rect">
            <a:avLst/>
          </a:prstGeom>
        </p:spPr>
      </p:pic>
      <p:pic>
        <p:nvPicPr>
          <p:cNvPr id="32" name="Graphique 31" descr="Cylindre avec un remplissage uni">
            <a:extLst>
              <a:ext uri="{FF2B5EF4-FFF2-40B4-BE49-F238E27FC236}">
                <a16:creationId xmlns:a16="http://schemas.microsoft.com/office/drawing/2014/main" id="{4E3C68DF-97F9-1E15-1AE1-142FEA6E95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3458" y="2892421"/>
            <a:ext cx="445082" cy="1325562"/>
          </a:xfrm>
          <a:prstGeom prst="rect">
            <a:avLst/>
          </a:prstGeom>
        </p:spPr>
      </p:pic>
      <p:sp>
        <p:nvSpPr>
          <p:cNvPr id="33" name="Arc 32">
            <a:extLst>
              <a:ext uri="{FF2B5EF4-FFF2-40B4-BE49-F238E27FC236}">
                <a16:creationId xmlns:a16="http://schemas.microsoft.com/office/drawing/2014/main" id="{2AD15E63-72F4-9568-BD54-B5F6F0B8987D}"/>
              </a:ext>
            </a:extLst>
          </p:cNvPr>
          <p:cNvSpPr/>
          <p:nvPr/>
        </p:nvSpPr>
        <p:spPr>
          <a:xfrm>
            <a:off x="5999985" y="3037438"/>
            <a:ext cx="45719" cy="681614"/>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4" name="Arc 33">
            <a:extLst>
              <a:ext uri="{FF2B5EF4-FFF2-40B4-BE49-F238E27FC236}">
                <a16:creationId xmlns:a16="http://schemas.microsoft.com/office/drawing/2014/main" id="{C5200CCA-0C8B-F2CB-FB0A-ED93545F3EA2}"/>
              </a:ext>
            </a:extLst>
          </p:cNvPr>
          <p:cNvSpPr/>
          <p:nvPr/>
        </p:nvSpPr>
        <p:spPr>
          <a:xfrm>
            <a:off x="6262623" y="3053915"/>
            <a:ext cx="45719" cy="665137"/>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35" name="ZoneTexte 34">
            <a:extLst>
              <a:ext uri="{FF2B5EF4-FFF2-40B4-BE49-F238E27FC236}">
                <a16:creationId xmlns:a16="http://schemas.microsoft.com/office/drawing/2014/main" id="{B3C9512F-F18A-9171-5BB5-2F2DC0C074CE}"/>
              </a:ext>
            </a:extLst>
          </p:cNvPr>
          <p:cNvSpPr txBox="1"/>
          <p:nvPr/>
        </p:nvSpPr>
        <p:spPr>
          <a:xfrm>
            <a:off x="5511910" y="3027046"/>
            <a:ext cx="153978" cy="369332"/>
          </a:xfrm>
          <a:prstGeom prst="rect">
            <a:avLst/>
          </a:prstGeom>
          <a:noFill/>
        </p:spPr>
        <p:txBody>
          <a:bodyPr wrap="square" rtlCol="0">
            <a:spAutoFit/>
          </a:bodyPr>
          <a:lstStyle/>
          <a:p>
            <a:r>
              <a:rPr lang="en-CA" dirty="0"/>
              <a:t>1</a:t>
            </a:r>
          </a:p>
        </p:txBody>
      </p:sp>
      <p:sp>
        <p:nvSpPr>
          <p:cNvPr id="36" name="ZoneTexte 35">
            <a:extLst>
              <a:ext uri="{FF2B5EF4-FFF2-40B4-BE49-F238E27FC236}">
                <a16:creationId xmlns:a16="http://schemas.microsoft.com/office/drawing/2014/main" id="{ED768620-1475-E767-661D-AF1592E51EE7}"/>
              </a:ext>
            </a:extLst>
          </p:cNvPr>
          <p:cNvSpPr txBox="1"/>
          <p:nvPr/>
        </p:nvSpPr>
        <p:spPr>
          <a:xfrm>
            <a:off x="5804727" y="3008913"/>
            <a:ext cx="153978" cy="369332"/>
          </a:xfrm>
          <a:prstGeom prst="rect">
            <a:avLst/>
          </a:prstGeom>
          <a:noFill/>
        </p:spPr>
        <p:txBody>
          <a:bodyPr wrap="square" rtlCol="0">
            <a:spAutoFit/>
          </a:bodyPr>
          <a:lstStyle/>
          <a:p>
            <a:r>
              <a:rPr lang="en-CA" dirty="0"/>
              <a:t>2</a:t>
            </a:r>
          </a:p>
        </p:txBody>
      </p:sp>
      <p:sp>
        <p:nvSpPr>
          <p:cNvPr id="37" name="ZoneTexte 36">
            <a:extLst>
              <a:ext uri="{FF2B5EF4-FFF2-40B4-BE49-F238E27FC236}">
                <a16:creationId xmlns:a16="http://schemas.microsoft.com/office/drawing/2014/main" id="{F0327589-6C81-24DB-D974-98BEBCACD98D}"/>
              </a:ext>
            </a:extLst>
          </p:cNvPr>
          <p:cNvSpPr txBox="1"/>
          <p:nvPr/>
        </p:nvSpPr>
        <p:spPr>
          <a:xfrm>
            <a:off x="6055177" y="3008913"/>
            <a:ext cx="153978" cy="369332"/>
          </a:xfrm>
          <a:prstGeom prst="rect">
            <a:avLst/>
          </a:prstGeom>
          <a:noFill/>
        </p:spPr>
        <p:txBody>
          <a:bodyPr wrap="square" rtlCol="0">
            <a:spAutoFit/>
          </a:bodyPr>
          <a:lstStyle/>
          <a:p>
            <a:r>
              <a:rPr lang="en-CA" dirty="0"/>
              <a:t>3</a:t>
            </a:r>
          </a:p>
        </p:txBody>
      </p:sp>
      <p:sp>
        <p:nvSpPr>
          <p:cNvPr id="38" name="ZoneTexte 37">
            <a:extLst>
              <a:ext uri="{FF2B5EF4-FFF2-40B4-BE49-F238E27FC236}">
                <a16:creationId xmlns:a16="http://schemas.microsoft.com/office/drawing/2014/main" id="{5AEBDEC7-E328-294D-2A71-9720E02A515E}"/>
              </a:ext>
            </a:extLst>
          </p:cNvPr>
          <p:cNvSpPr txBox="1"/>
          <p:nvPr/>
        </p:nvSpPr>
        <p:spPr>
          <a:xfrm>
            <a:off x="6253743" y="3020911"/>
            <a:ext cx="153978" cy="369332"/>
          </a:xfrm>
          <a:prstGeom prst="rect">
            <a:avLst/>
          </a:prstGeom>
          <a:noFill/>
        </p:spPr>
        <p:txBody>
          <a:bodyPr wrap="square" rtlCol="0">
            <a:spAutoFit/>
          </a:bodyPr>
          <a:lstStyle/>
          <a:p>
            <a:r>
              <a:rPr lang="en-CA" dirty="0"/>
              <a:t>4</a:t>
            </a:r>
          </a:p>
        </p:txBody>
      </p:sp>
      <p:cxnSp>
        <p:nvCxnSpPr>
          <p:cNvPr id="39" name="Connecteur droit avec flèche 38">
            <a:extLst>
              <a:ext uri="{FF2B5EF4-FFF2-40B4-BE49-F238E27FC236}">
                <a16:creationId xmlns:a16="http://schemas.microsoft.com/office/drawing/2014/main" id="{6E25FB96-B6FB-355D-6BEC-A0148998853B}"/>
              </a:ext>
            </a:extLst>
          </p:cNvPr>
          <p:cNvCxnSpPr>
            <a:cxnSpLocks/>
          </p:cNvCxnSpPr>
          <p:nvPr/>
        </p:nvCxnSpPr>
        <p:spPr>
          <a:xfrm>
            <a:off x="3817239" y="3261851"/>
            <a:ext cx="394748" cy="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27A4F70C-F6CD-CAB4-8E33-3EFC992BFC7E}"/>
              </a:ext>
            </a:extLst>
          </p:cNvPr>
          <p:cNvCxnSpPr>
            <a:cxnSpLocks/>
          </p:cNvCxnSpPr>
          <p:nvPr/>
        </p:nvCxnSpPr>
        <p:spPr>
          <a:xfrm>
            <a:off x="4962341" y="3254875"/>
            <a:ext cx="394748" cy="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7713A8C8-0F0E-D58A-6A3C-8AD115C5F58B}"/>
              </a:ext>
            </a:extLst>
          </p:cNvPr>
          <p:cNvCxnSpPr>
            <a:cxnSpLocks/>
          </p:cNvCxnSpPr>
          <p:nvPr/>
        </p:nvCxnSpPr>
        <p:spPr>
          <a:xfrm>
            <a:off x="6944447" y="3193579"/>
            <a:ext cx="394748" cy="6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Arc 41">
            <a:extLst>
              <a:ext uri="{FF2B5EF4-FFF2-40B4-BE49-F238E27FC236}">
                <a16:creationId xmlns:a16="http://schemas.microsoft.com/office/drawing/2014/main" id="{C1AB683F-9981-3286-5168-43C632D68D52}"/>
              </a:ext>
            </a:extLst>
          </p:cNvPr>
          <p:cNvSpPr/>
          <p:nvPr/>
        </p:nvSpPr>
        <p:spPr>
          <a:xfrm rot="5400000">
            <a:off x="7324028" y="3212900"/>
            <a:ext cx="45719" cy="55834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3" name="Arc 42">
            <a:extLst>
              <a:ext uri="{FF2B5EF4-FFF2-40B4-BE49-F238E27FC236}">
                <a16:creationId xmlns:a16="http://schemas.microsoft.com/office/drawing/2014/main" id="{8FE45E62-846F-A4CD-A3AA-582F1C981907}"/>
              </a:ext>
            </a:extLst>
          </p:cNvPr>
          <p:cNvSpPr/>
          <p:nvPr/>
        </p:nvSpPr>
        <p:spPr>
          <a:xfrm rot="5400000">
            <a:off x="7328431" y="3366155"/>
            <a:ext cx="45719" cy="558345"/>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44" name="ZoneTexte 43">
            <a:extLst>
              <a:ext uri="{FF2B5EF4-FFF2-40B4-BE49-F238E27FC236}">
                <a16:creationId xmlns:a16="http://schemas.microsoft.com/office/drawing/2014/main" id="{CFB707FA-9121-B30D-FDDD-950B39DAA983}"/>
              </a:ext>
            </a:extLst>
          </p:cNvPr>
          <p:cNvSpPr txBox="1"/>
          <p:nvPr/>
        </p:nvSpPr>
        <p:spPr>
          <a:xfrm>
            <a:off x="7358617" y="3014294"/>
            <a:ext cx="153978" cy="369332"/>
          </a:xfrm>
          <a:prstGeom prst="rect">
            <a:avLst/>
          </a:prstGeom>
          <a:noFill/>
        </p:spPr>
        <p:txBody>
          <a:bodyPr wrap="square" rtlCol="0">
            <a:spAutoFit/>
          </a:bodyPr>
          <a:lstStyle/>
          <a:p>
            <a:r>
              <a:rPr lang="en-CA" dirty="0">
                <a:solidFill>
                  <a:schemeClr val="accent1"/>
                </a:solidFill>
              </a:rPr>
              <a:t>1</a:t>
            </a:r>
          </a:p>
        </p:txBody>
      </p:sp>
      <p:sp>
        <p:nvSpPr>
          <p:cNvPr id="45" name="ZoneTexte 44">
            <a:extLst>
              <a:ext uri="{FF2B5EF4-FFF2-40B4-BE49-F238E27FC236}">
                <a16:creationId xmlns:a16="http://schemas.microsoft.com/office/drawing/2014/main" id="{62F71C97-9ED9-BBAE-618C-A2D056F5E4BC}"/>
              </a:ext>
            </a:extLst>
          </p:cNvPr>
          <p:cNvSpPr txBox="1"/>
          <p:nvPr/>
        </p:nvSpPr>
        <p:spPr>
          <a:xfrm>
            <a:off x="7356367" y="3261851"/>
            <a:ext cx="153978" cy="338554"/>
          </a:xfrm>
          <a:prstGeom prst="rect">
            <a:avLst/>
          </a:prstGeom>
          <a:noFill/>
        </p:spPr>
        <p:txBody>
          <a:bodyPr wrap="square" rtlCol="0">
            <a:spAutoFit/>
          </a:bodyPr>
          <a:lstStyle/>
          <a:p>
            <a:r>
              <a:rPr lang="en-CA" sz="1600" dirty="0">
                <a:solidFill>
                  <a:schemeClr val="accent1"/>
                </a:solidFill>
              </a:rPr>
              <a:t>2</a:t>
            </a:r>
          </a:p>
        </p:txBody>
      </p:sp>
      <p:sp>
        <p:nvSpPr>
          <p:cNvPr id="46" name="ZoneTexte 45">
            <a:extLst>
              <a:ext uri="{FF2B5EF4-FFF2-40B4-BE49-F238E27FC236}">
                <a16:creationId xmlns:a16="http://schemas.microsoft.com/office/drawing/2014/main" id="{53C996F0-2A6B-FE14-0058-CE96A6BD1CB7}"/>
              </a:ext>
            </a:extLst>
          </p:cNvPr>
          <p:cNvSpPr txBox="1"/>
          <p:nvPr/>
        </p:nvSpPr>
        <p:spPr>
          <a:xfrm>
            <a:off x="7370144" y="3422439"/>
            <a:ext cx="153978" cy="338554"/>
          </a:xfrm>
          <a:prstGeom prst="rect">
            <a:avLst/>
          </a:prstGeom>
          <a:noFill/>
        </p:spPr>
        <p:txBody>
          <a:bodyPr wrap="square" rtlCol="0">
            <a:spAutoFit/>
          </a:bodyPr>
          <a:lstStyle/>
          <a:p>
            <a:r>
              <a:rPr lang="en-CA" sz="1600" dirty="0">
                <a:solidFill>
                  <a:schemeClr val="accent1"/>
                </a:solidFill>
              </a:rPr>
              <a:t>3</a:t>
            </a:r>
          </a:p>
        </p:txBody>
      </p:sp>
      <p:sp>
        <p:nvSpPr>
          <p:cNvPr id="47" name="Rectangle 46">
            <a:extLst>
              <a:ext uri="{FF2B5EF4-FFF2-40B4-BE49-F238E27FC236}">
                <a16:creationId xmlns:a16="http://schemas.microsoft.com/office/drawing/2014/main" id="{D2C00199-8832-B783-6A7B-8759E87D6160}"/>
              </a:ext>
            </a:extLst>
          </p:cNvPr>
          <p:cNvSpPr/>
          <p:nvPr/>
        </p:nvSpPr>
        <p:spPr>
          <a:xfrm>
            <a:off x="8240318" y="3483399"/>
            <a:ext cx="461938" cy="32200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48" name="Graphique 47" descr="Écran avec un remplissage uni">
            <a:extLst>
              <a:ext uri="{FF2B5EF4-FFF2-40B4-BE49-F238E27FC236}">
                <a16:creationId xmlns:a16="http://schemas.microsoft.com/office/drawing/2014/main" id="{18ABBEF5-580F-622C-9DBA-000E7BE42D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66298" y="3268458"/>
            <a:ext cx="914400" cy="914400"/>
          </a:xfrm>
          <a:prstGeom prst="rect">
            <a:avLst/>
          </a:prstGeom>
        </p:spPr>
      </p:pic>
      <p:pic>
        <p:nvPicPr>
          <p:cNvPr id="49" name="Image 48" descr="Jeune garçon pouce en bas fronçant les sourcils">
            <a:extLst>
              <a:ext uri="{FF2B5EF4-FFF2-40B4-BE49-F238E27FC236}">
                <a16:creationId xmlns:a16="http://schemas.microsoft.com/office/drawing/2014/main" id="{BC30AD18-5D74-CE6B-F094-ED6FF51EB0E8}"/>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2197" y="4127548"/>
            <a:ext cx="286405" cy="902446"/>
          </a:xfrm>
          <a:prstGeom prst="rect">
            <a:avLst/>
          </a:prstGeom>
        </p:spPr>
      </p:pic>
      <p:cxnSp>
        <p:nvCxnSpPr>
          <p:cNvPr id="50" name="Connecteur droit avec flèche 49">
            <a:extLst>
              <a:ext uri="{FF2B5EF4-FFF2-40B4-BE49-F238E27FC236}">
                <a16:creationId xmlns:a16="http://schemas.microsoft.com/office/drawing/2014/main" id="{678AD6B1-6056-1AA0-176F-0CEFB71D9653}"/>
              </a:ext>
            </a:extLst>
          </p:cNvPr>
          <p:cNvCxnSpPr>
            <a:cxnSpLocks/>
          </p:cNvCxnSpPr>
          <p:nvPr/>
        </p:nvCxnSpPr>
        <p:spPr>
          <a:xfrm flipH="1">
            <a:off x="8702256" y="3686489"/>
            <a:ext cx="492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12762B8B-E4CE-C4DE-2B0C-ED2F22C5B721}"/>
              </a:ext>
            </a:extLst>
          </p:cNvPr>
          <p:cNvCxnSpPr>
            <a:cxnSpLocks/>
          </p:cNvCxnSpPr>
          <p:nvPr/>
        </p:nvCxnSpPr>
        <p:spPr>
          <a:xfrm flipH="1">
            <a:off x="7708540" y="3668187"/>
            <a:ext cx="4928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E3A00BB0-888D-80B0-AD4B-03BF7158D90B}"/>
              </a:ext>
            </a:extLst>
          </p:cNvPr>
          <p:cNvCxnSpPr>
            <a:cxnSpLocks/>
            <a:stCxn id="49" idx="1"/>
            <a:endCxn id="48" idx="3"/>
          </p:cNvCxnSpPr>
          <p:nvPr/>
        </p:nvCxnSpPr>
        <p:spPr>
          <a:xfrm flipH="1" flipV="1">
            <a:off x="9980698" y="3725658"/>
            <a:ext cx="311499" cy="853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5F81FD6A-69E4-7793-719D-463201654D23}"/>
              </a:ext>
            </a:extLst>
          </p:cNvPr>
          <p:cNvSpPr txBox="1"/>
          <p:nvPr/>
        </p:nvSpPr>
        <p:spPr>
          <a:xfrm>
            <a:off x="1352353" y="4209439"/>
            <a:ext cx="704906" cy="369332"/>
          </a:xfrm>
          <a:prstGeom prst="rect">
            <a:avLst/>
          </a:prstGeom>
          <a:noFill/>
        </p:spPr>
        <p:txBody>
          <a:bodyPr wrap="square" rtlCol="0">
            <a:spAutoFit/>
          </a:bodyPr>
          <a:lstStyle/>
          <a:p>
            <a:r>
              <a:rPr lang="en-CA" dirty="0"/>
              <a:t>Dev.</a:t>
            </a:r>
          </a:p>
        </p:txBody>
      </p:sp>
      <p:sp>
        <p:nvSpPr>
          <p:cNvPr id="59" name="ZoneTexte 58">
            <a:extLst>
              <a:ext uri="{FF2B5EF4-FFF2-40B4-BE49-F238E27FC236}">
                <a16:creationId xmlns:a16="http://schemas.microsoft.com/office/drawing/2014/main" id="{7680FD64-7BE7-A2A1-E01B-E1771EF07117}"/>
              </a:ext>
            </a:extLst>
          </p:cNvPr>
          <p:cNvSpPr txBox="1"/>
          <p:nvPr/>
        </p:nvSpPr>
        <p:spPr>
          <a:xfrm>
            <a:off x="8178620" y="3782882"/>
            <a:ext cx="551952" cy="369332"/>
          </a:xfrm>
          <a:prstGeom prst="rect">
            <a:avLst/>
          </a:prstGeom>
          <a:noFill/>
        </p:spPr>
        <p:txBody>
          <a:bodyPr wrap="square" rtlCol="0">
            <a:spAutoFit/>
          </a:bodyPr>
          <a:lstStyle/>
          <a:p>
            <a:r>
              <a:rPr lang="en-CA" dirty="0"/>
              <a:t>Git</a:t>
            </a:r>
          </a:p>
        </p:txBody>
      </p:sp>
      <p:sp>
        <p:nvSpPr>
          <p:cNvPr id="60" name="ZoneTexte 59">
            <a:extLst>
              <a:ext uri="{FF2B5EF4-FFF2-40B4-BE49-F238E27FC236}">
                <a16:creationId xmlns:a16="http://schemas.microsoft.com/office/drawing/2014/main" id="{49C96148-5B43-F83A-1C1A-8E81A09BF764}"/>
              </a:ext>
            </a:extLst>
          </p:cNvPr>
          <p:cNvSpPr txBox="1"/>
          <p:nvPr/>
        </p:nvSpPr>
        <p:spPr>
          <a:xfrm>
            <a:off x="7211603" y="4053005"/>
            <a:ext cx="967017" cy="646331"/>
          </a:xfrm>
          <a:prstGeom prst="rect">
            <a:avLst/>
          </a:prstGeom>
          <a:noFill/>
        </p:spPr>
        <p:txBody>
          <a:bodyPr wrap="square" rtlCol="0">
            <a:spAutoFit/>
          </a:bodyPr>
          <a:lstStyle/>
          <a:p>
            <a:r>
              <a:rPr lang="en-CA" dirty="0"/>
              <a:t>CD pipeline</a:t>
            </a:r>
          </a:p>
        </p:txBody>
      </p:sp>
      <p:sp>
        <p:nvSpPr>
          <p:cNvPr id="61" name="ZoneTexte 60">
            <a:extLst>
              <a:ext uri="{FF2B5EF4-FFF2-40B4-BE49-F238E27FC236}">
                <a16:creationId xmlns:a16="http://schemas.microsoft.com/office/drawing/2014/main" id="{C1BDCC1B-CFD5-1949-C286-5AA8A661C34F}"/>
              </a:ext>
            </a:extLst>
          </p:cNvPr>
          <p:cNvSpPr txBox="1"/>
          <p:nvPr/>
        </p:nvSpPr>
        <p:spPr>
          <a:xfrm>
            <a:off x="5656859" y="3437827"/>
            <a:ext cx="967017" cy="646331"/>
          </a:xfrm>
          <a:prstGeom prst="rect">
            <a:avLst/>
          </a:prstGeom>
          <a:noFill/>
        </p:spPr>
        <p:txBody>
          <a:bodyPr wrap="square" rtlCol="0">
            <a:spAutoFit/>
          </a:bodyPr>
          <a:lstStyle/>
          <a:p>
            <a:r>
              <a:rPr lang="en-CA" dirty="0"/>
              <a:t>CI pipeline</a:t>
            </a:r>
          </a:p>
        </p:txBody>
      </p:sp>
      <p:sp>
        <p:nvSpPr>
          <p:cNvPr id="62" name="ZoneTexte 61">
            <a:extLst>
              <a:ext uri="{FF2B5EF4-FFF2-40B4-BE49-F238E27FC236}">
                <a16:creationId xmlns:a16="http://schemas.microsoft.com/office/drawing/2014/main" id="{259180B5-5B93-2177-CA77-A045577638D3}"/>
              </a:ext>
            </a:extLst>
          </p:cNvPr>
          <p:cNvSpPr txBox="1"/>
          <p:nvPr/>
        </p:nvSpPr>
        <p:spPr>
          <a:xfrm>
            <a:off x="3415980" y="3387962"/>
            <a:ext cx="551952" cy="369332"/>
          </a:xfrm>
          <a:prstGeom prst="rect">
            <a:avLst/>
          </a:prstGeom>
          <a:noFill/>
        </p:spPr>
        <p:txBody>
          <a:bodyPr wrap="square" rtlCol="0">
            <a:spAutoFit/>
          </a:bodyPr>
          <a:lstStyle/>
          <a:p>
            <a:r>
              <a:rPr lang="en-CA" dirty="0"/>
              <a:t>Git</a:t>
            </a:r>
          </a:p>
        </p:txBody>
      </p:sp>
      <p:sp>
        <p:nvSpPr>
          <p:cNvPr id="63" name="ZoneTexte 62">
            <a:extLst>
              <a:ext uri="{FF2B5EF4-FFF2-40B4-BE49-F238E27FC236}">
                <a16:creationId xmlns:a16="http://schemas.microsoft.com/office/drawing/2014/main" id="{4EA411C4-ED0C-3E3E-AC46-9D78B8322227}"/>
              </a:ext>
            </a:extLst>
          </p:cNvPr>
          <p:cNvSpPr txBox="1"/>
          <p:nvPr/>
        </p:nvSpPr>
        <p:spPr>
          <a:xfrm>
            <a:off x="4150052" y="3526012"/>
            <a:ext cx="947974" cy="646331"/>
          </a:xfrm>
          <a:prstGeom prst="rect">
            <a:avLst/>
          </a:prstGeom>
          <a:noFill/>
        </p:spPr>
        <p:txBody>
          <a:bodyPr wrap="square" rtlCol="0">
            <a:spAutoFit/>
          </a:bodyPr>
          <a:lstStyle/>
          <a:p>
            <a:r>
              <a:rPr lang="en-CA" dirty="0" err="1"/>
              <a:t>Github</a:t>
            </a:r>
            <a:r>
              <a:rPr lang="en-CA" dirty="0"/>
              <a:t>/ Jenkins </a:t>
            </a:r>
          </a:p>
        </p:txBody>
      </p:sp>
      <p:sp>
        <p:nvSpPr>
          <p:cNvPr id="64" name="ZoneTexte 63">
            <a:extLst>
              <a:ext uri="{FF2B5EF4-FFF2-40B4-BE49-F238E27FC236}">
                <a16:creationId xmlns:a16="http://schemas.microsoft.com/office/drawing/2014/main" id="{521BA9FC-5194-5F36-4F33-F92CB06C9ABE}"/>
              </a:ext>
            </a:extLst>
          </p:cNvPr>
          <p:cNvSpPr txBox="1"/>
          <p:nvPr/>
        </p:nvSpPr>
        <p:spPr>
          <a:xfrm>
            <a:off x="10430124" y="5219000"/>
            <a:ext cx="551952" cy="369332"/>
          </a:xfrm>
          <a:prstGeom prst="rect">
            <a:avLst/>
          </a:prstGeom>
          <a:noFill/>
        </p:spPr>
        <p:txBody>
          <a:bodyPr wrap="square" rtlCol="0">
            <a:spAutoFit/>
          </a:bodyPr>
          <a:lstStyle/>
          <a:p>
            <a:r>
              <a:rPr lang="en-CA" dirty="0"/>
              <a:t>QA</a:t>
            </a:r>
          </a:p>
        </p:txBody>
      </p:sp>
    </p:spTree>
    <p:extLst>
      <p:ext uri="{BB962C8B-B14F-4D97-AF65-F5344CB8AC3E}">
        <p14:creationId xmlns:p14="http://schemas.microsoft.com/office/powerpoint/2010/main" val="138313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FD6B4B18-F4D5-A5FA-ED6A-71B046CEB154}"/>
              </a:ext>
            </a:extLst>
          </p:cNvPr>
          <p:cNvSpPr>
            <a:spLocks noGrp="1"/>
          </p:cNvSpPr>
          <p:nvPr>
            <p:ph type="sldNum" sz="quarter" idx="12"/>
          </p:nvPr>
        </p:nvSpPr>
        <p:spPr/>
        <p:txBody>
          <a:bodyPr/>
          <a:lstStyle/>
          <a:p>
            <a:fld id="{2A36D1C2-E2EA-4BC6-8911-429A8CF6BF49}" type="slidenum">
              <a:rPr lang="fr-CA" smtClean="0"/>
              <a:t>9</a:t>
            </a:fld>
            <a:endParaRPr lang="fr-CA"/>
          </a:p>
        </p:txBody>
      </p:sp>
      <p:sp>
        <p:nvSpPr>
          <p:cNvPr id="4" name="Arrow: Pentagon 4">
            <a:extLst>
              <a:ext uri="{FF2B5EF4-FFF2-40B4-BE49-F238E27FC236}">
                <a16:creationId xmlns:a16="http://schemas.microsoft.com/office/drawing/2014/main" id="{7E3B2F3F-6B9F-0566-75A2-33C891D5AE5E}"/>
              </a:ext>
            </a:extLst>
          </p:cNvPr>
          <p:cNvSpPr/>
          <p:nvPr/>
        </p:nvSpPr>
        <p:spPr>
          <a:xfrm>
            <a:off x="1106907" y="2027237"/>
            <a:ext cx="2926080" cy="1325564"/>
          </a:xfrm>
          <a:prstGeom prst="homePlate">
            <a:avLst>
              <a:gd name="adj" fmla="val 22789"/>
            </a:avLst>
          </a:prstGeom>
          <a:solidFill>
            <a:schemeClr val="bg2">
              <a:lumMod val="7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r-CA" sz="2800" b="1" dirty="0">
                <a:solidFill>
                  <a:schemeClr val="tx1"/>
                </a:solidFill>
              </a:rPr>
              <a:t>Livraison /ou Déploiement  continu (CD)</a:t>
            </a:r>
          </a:p>
        </p:txBody>
      </p:sp>
      <p:sp>
        <p:nvSpPr>
          <p:cNvPr id="6" name="TextBox 6">
            <a:extLst>
              <a:ext uri="{FF2B5EF4-FFF2-40B4-BE49-F238E27FC236}">
                <a16:creationId xmlns:a16="http://schemas.microsoft.com/office/drawing/2014/main" id="{CA481917-8F5D-8177-FC84-C097E20CCC5F}"/>
              </a:ext>
            </a:extLst>
          </p:cNvPr>
          <p:cNvSpPr txBox="1"/>
          <p:nvPr/>
        </p:nvSpPr>
        <p:spPr>
          <a:xfrm>
            <a:off x="4300524" y="2057726"/>
            <a:ext cx="6807962" cy="1310529"/>
          </a:xfrm>
          <a:prstGeom prst="rect">
            <a:avLst/>
          </a:prstGeom>
          <a:noFill/>
          <a:ln>
            <a:solidFill>
              <a:schemeClr val="accent1"/>
            </a:solidFill>
          </a:ln>
        </p:spPr>
        <p:txBody>
          <a:bodyPr wrap="square" rtlCol="0">
            <a:noAutofit/>
          </a:bodyPr>
          <a:lstStyle/>
          <a:p>
            <a:pPr algn="l"/>
            <a:r>
              <a:rPr lang="fr-FR" sz="1600" b="0" i="0" dirty="0">
                <a:solidFill>
                  <a:srgbClr val="374151"/>
                </a:solidFill>
                <a:effectLst/>
                <a:latin typeface="Söhne"/>
              </a:rPr>
              <a:t>Automatiser le processus de mise en production des applications. Après chaque modification de code réussie et intégrée, le déploiement continu permet de libérer automatiquement les nouvelles fonctionnalités ou corrections, assurant une livraison rapide et fiable des mises à jour logicielles.</a:t>
            </a:r>
            <a:endParaRPr lang="fr-FR" sz="1600" i="0" dirty="0">
              <a:effectLst/>
              <a:latin typeface="Calibri (Corps)"/>
              <a:cs typeface="Times New Roman" panose="02020603050405020304" pitchFamily="18" charset="0"/>
            </a:endParaRPr>
          </a:p>
        </p:txBody>
      </p:sp>
      <p:sp>
        <p:nvSpPr>
          <p:cNvPr id="8" name="Title 7">
            <a:extLst>
              <a:ext uri="{FF2B5EF4-FFF2-40B4-BE49-F238E27FC236}">
                <a16:creationId xmlns:a16="http://schemas.microsoft.com/office/drawing/2014/main" id="{9C140007-F5AB-CD51-972D-48FB6BE3FCD8}"/>
              </a:ext>
            </a:extLst>
          </p:cNvPr>
          <p:cNvSpPr>
            <a:spLocks noGrp="1"/>
          </p:cNvSpPr>
          <p:nvPr>
            <p:ph type="title"/>
          </p:nvPr>
        </p:nvSpPr>
        <p:spPr>
          <a:xfrm>
            <a:off x="838200" y="365125"/>
            <a:ext cx="10515600" cy="1325563"/>
          </a:xfrm>
        </p:spPr>
        <p:txBody>
          <a:bodyPr>
            <a:normAutofit/>
          </a:bodyPr>
          <a:lstStyle/>
          <a:p>
            <a:r>
              <a:rPr lang="fr-CA" b="1" spc="150" dirty="0">
                <a:solidFill>
                  <a:srgbClr val="002060"/>
                </a:solidFill>
                <a:latin typeface="Agency FB" panose="020B0503020202020204" pitchFamily="34" charset="0"/>
              </a:rPr>
              <a:t>Méthodologie</a:t>
            </a:r>
            <a:r>
              <a:rPr lang="en-CA" b="1" spc="150" dirty="0">
                <a:solidFill>
                  <a:srgbClr val="002060"/>
                </a:solidFill>
                <a:latin typeface="Agency FB" panose="020B0503020202020204" pitchFamily="34" charset="0"/>
              </a:rPr>
              <a:t> de gestion de </a:t>
            </a:r>
            <a:r>
              <a:rPr lang="en-CA" b="1" spc="150" dirty="0" err="1">
                <a:solidFill>
                  <a:srgbClr val="002060"/>
                </a:solidFill>
                <a:latin typeface="Agency FB" panose="020B0503020202020204" pitchFamily="34" charset="0"/>
              </a:rPr>
              <a:t>projet</a:t>
            </a:r>
            <a:br>
              <a:rPr lang="fr-CA" sz="4400" b="1" spc="150" dirty="0">
                <a:solidFill>
                  <a:srgbClr val="002060"/>
                </a:solidFill>
                <a:latin typeface="Agency FB" panose="020B0503020202020204" pitchFamily="34" charset="0"/>
              </a:rPr>
            </a:br>
            <a:r>
              <a:rPr lang="fr-CA" sz="3300" b="1" spc="150" dirty="0">
                <a:solidFill>
                  <a:srgbClr val="002060"/>
                </a:solidFill>
                <a:latin typeface="Arial" panose="020B0604020202020204" pitchFamily="34" charset="0"/>
                <a:cs typeface="Arial" panose="020B0604020202020204" pitchFamily="34" charset="0"/>
              </a:rPr>
              <a:t>CI / CD </a:t>
            </a:r>
            <a:endParaRPr lang="fr-CA" sz="3200" b="1" spc="150" dirty="0">
              <a:solidFill>
                <a:srgbClr val="002060"/>
              </a:solidFill>
              <a:latin typeface="Arial" panose="020B0604020202020204" pitchFamily="34" charset="0"/>
              <a:cs typeface="Arial" panose="020B0604020202020204" pitchFamily="34" charset="0"/>
            </a:endParaRPr>
          </a:p>
        </p:txBody>
      </p:sp>
      <p:pic>
        <p:nvPicPr>
          <p:cNvPr id="7" name="Image 6">
            <a:extLst>
              <a:ext uri="{FF2B5EF4-FFF2-40B4-BE49-F238E27FC236}">
                <a16:creationId xmlns:a16="http://schemas.microsoft.com/office/drawing/2014/main" id="{D2983C50-8F32-81B8-3AC2-2E6C31A81749}"/>
              </a:ext>
            </a:extLst>
          </p:cNvPr>
          <p:cNvPicPr>
            <a:picLocks noChangeAspect="1"/>
          </p:cNvPicPr>
          <p:nvPr/>
        </p:nvPicPr>
        <p:blipFill>
          <a:blip r:embed="rId2"/>
          <a:stretch>
            <a:fillRect/>
          </a:stretch>
        </p:blipFill>
        <p:spPr>
          <a:xfrm>
            <a:off x="1694413" y="3875034"/>
            <a:ext cx="4476980" cy="628682"/>
          </a:xfrm>
          <a:prstGeom prst="rect">
            <a:avLst/>
          </a:prstGeom>
        </p:spPr>
      </p:pic>
      <p:pic>
        <p:nvPicPr>
          <p:cNvPr id="11" name="Image 10">
            <a:extLst>
              <a:ext uri="{FF2B5EF4-FFF2-40B4-BE49-F238E27FC236}">
                <a16:creationId xmlns:a16="http://schemas.microsoft.com/office/drawing/2014/main" id="{6C0B31E5-214F-D2DA-2978-D2D62B681389}"/>
              </a:ext>
            </a:extLst>
          </p:cNvPr>
          <p:cNvPicPr>
            <a:picLocks noChangeAspect="1"/>
          </p:cNvPicPr>
          <p:nvPr/>
        </p:nvPicPr>
        <p:blipFill>
          <a:blip r:embed="rId2"/>
          <a:stretch>
            <a:fillRect/>
          </a:stretch>
        </p:blipFill>
        <p:spPr>
          <a:xfrm>
            <a:off x="1694413" y="5305713"/>
            <a:ext cx="4476980" cy="628682"/>
          </a:xfrm>
          <a:prstGeom prst="rect">
            <a:avLst/>
          </a:prstGeom>
        </p:spPr>
      </p:pic>
      <p:sp>
        <p:nvSpPr>
          <p:cNvPr id="13" name="ZoneTexte 12">
            <a:extLst>
              <a:ext uri="{FF2B5EF4-FFF2-40B4-BE49-F238E27FC236}">
                <a16:creationId xmlns:a16="http://schemas.microsoft.com/office/drawing/2014/main" id="{B5AC1A38-857C-B393-B84F-9C91636A7878}"/>
              </a:ext>
            </a:extLst>
          </p:cNvPr>
          <p:cNvSpPr txBox="1"/>
          <p:nvPr/>
        </p:nvSpPr>
        <p:spPr>
          <a:xfrm>
            <a:off x="1582994" y="4503716"/>
            <a:ext cx="875071" cy="369332"/>
          </a:xfrm>
          <a:prstGeom prst="rect">
            <a:avLst/>
          </a:prstGeom>
          <a:noFill/>
        </p:spPr>
        <p:txBody>
          <a:bodyPr wrap="square" rtlCol="0">
            <a:spAutoFit/>
          </a:bodyPr>
          <a:lstStyle/>
          <a:p>
            <a:r>
              <a:rPr lang="en-CA" dirty="0"/>
              <a:t>D</a:t>
            </a:r>
            <a:r>
              <a:rPr lang="fr-FR" sz="1800" b="0" i="0" dirty="0">
                <a:effectLst/>
                <a:latin typeface="Söhne"/>
              </a:rPr>
              <a:t>é</a:t>
            </a:r>
            <a:r>
              <a:rPr lang="en-CA" dirty="0"/>
              <a:t>but </a:t>
            </a:r>
          </a:p>
        </p:txBody>
      </p:sp>
      <p:sp>
        <p:nvSpPr>
          <p:cNvPr id="14" name="ZoneTexte 13">
            <a:extLst>
              <a:ext uri="{FF2B5EF4-FFF2-40B4-BE49-F238E27FC236}">
                <a16:creationId xmlns:a16="http://schemas.microsoft.com/office/drawing/2014/main" id="{7BD4858E-A5CF-CAC8-4928-6011009750CF}"/>
              </a:ext>
            </a:extLst>
          </p:cNvPr>
          <p:cNvSpPr txBox="1"/>
          <p:nvPr/>
        </p:nvSpPr>
        <p:spPr>
          <a:xfrm>
            <a:off x="2620406" y="4484593"/>
            <a:ext cx="1510884" cy="369332"/>
          </a:xfrm>
          <a:prstGeom prst="rect">
            <a:avLst/>
          </a:prstGeom>
          <a:noFill/>
        </p:spPr>
        <p:txBody>
          <a:bodyPr wrap="square" rtlCol="0">
            <a:spAutoFit/>
          </a:bodyPr>
          <a:lstStyle/>
          <a:p>
            <a:r>
              <a:rPr lang="en-CA" dirty="0" err="1"/>
              <a:t>Automatique</a:t>
            </a:r>
            <a:r>
              <a:rPr lang="en-CA" dirty="0"/>
              <a:t> </a:t>
            </a:r>
          </a:p>
        </p:txBody>
      </p:sp>
      <p:sp>
        <p:nvSpPr>
          <p:cNvPr id="15" name="ZoneTexte 14">
            <a:extLst>
              <a:ext uri="{FF2B5EF4-FFF2-40B4-BE49-F238E27FC236}">
                <a16:creationId xmlns:a16="http://schemas.microsoft.com/office/drawing/2014/main" id="{031814DE-B80A-FA5A-27E8-4448AA1EB891}"/>
              </a:ext>
            </a:extLst>
          </p:cNvPr>
          <p:cNvSpPr txBox="1"/>
          <p:nvPr/>
        </p:nvSpPr>
        <p:spPr>
          <a:xfrm>
            <a:off x="4154457" y="4501613"/>
            <a:ext cx="1510884" cy="369332"/>
          </a:xfrm>
          <a:prstGeom prst="rect">
            <a:avLst/>
          </a:prstGeom>
          <a:noFill/>
        </p:spPr>
        <p:txBody>
          <a:bodyPr wrap="square" rtlCol="0">
            <a:spAutoFit/>
          </a:bodyPr>
          <a:lstStyle/>
          <a:p>
            <a:r>
              <a:rPr lang="en-CA" dirty="0"/>
              <a:t>Manuel</a:t>
            </a:r>
          </a:p>
        </p:txBody>
      </p:sp>
      <p:sp>
        <p:nvSpPr>
          <p:cNvPr id="16" name="ZoneTexte 15">
            <a:extLst>
              <a:ext uri="{FF2B5EF4-FFF2-40B4-BE49-F238E27FC236}">
                <a16:creationId xmlns:a16="http://schemas.microsoft.com/office/drawing/2014/main" id="{EFB8AB1A-674C-E18D-E57B-9A7DC65247A4}"/>
              </a:ext>
            </a:extLst>
          </p:cNvPr>
          <p:cNvSpPr txBox="1"/>
          <p:nvPr/>
        </p:nvSpPr>
        <p:spPr>
          <a:xfrm>
            <a:off x="5184865" y="4484593"/>
            <a:ext cx="1510884" cy="369332"/>
          </a:xfrm>
          <a:prstGeom prst="rect">
            <a:avLst/>
          </a:prstGeom>
          <a:noFill/>
        </p:spPr>
        <p:txBody>
          <a:bodyPr wrap="square" rtlCol="0">
            <a:spAutoFit/>
          </a:bodyPr>
          <a:lstStyle/>
          <a:p>
            <a:r>
              <a:rPr lang="en-CA" dirty="0"/>
              <a:t>D</a:t>
            </a:r>
            <a:r>
              <a:rPr lang="fr-FR" sz="1800" b="0" i="0" dirty="0">
                <a:effectLst/>
                <a:latin typeface="Söhne"/>
              </a:rPr>
              <a:t>é</a:t>
            </a:r>
            <a:r>
              <a:rPr lang="en-CA" dirty="0" err="1"/>
              <a:t>ploiement</a:t>
            </a:r>
            <a:r>
              <a:rPr lang="en-CA" dirty="0"/>
              <a:t> </a:t>
            </a:r>
          </a:p>
        </p:txBody>
      </p:sp>
      <p:pic>
        <p:nvPicPr>
          <p:cNvPr id="17" name="Graphique 16" descr="Écran tactile avec un remplissage uni">
            <a:extLst>
              <a:ext uri="{FF2B5EF4-FFF2-40B4-BE49-F238E27FC236}">
                <a16:creationId xmlns:a16="http://schemas.microsoft.com/office/drawing/2014/main" id="{14112307-B719-1C13-9158-EC5DAE113B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0834" y="4859348"/>
            <a:ext cx="546100" cy="546100"/>
          </a:xfrm>
          <a:prstGeom prst="rect">
            <a:avLst/>
          </a:prstGeom>
        </p:spPr>
      </p:pic>
      <p:sp>
        <p:nvSpPr>
          <p:cNvPr id="18" name="ZoneTexte 17">
            <a:extLst>
              <a:ext uri="{FF2B5EF4-FFF2-40B4-BE49-F238E27FC236}">
                <a16:creationId xmlns:a16="http://schemas.microsoft.com/office/drawing/2014/main" id="{05C4A5AC-620F-0817-8B5B-9C17F449F52E}"/>
              </a:ext>
            </a:extLst>
          </p:cNvPr>
          <p:cNvSpPr txBox="1"/>
          <p:nvPr/>
        </p:nvSpPr>
        <p:spPr>
          <a:xfrm>
            <a:off x="1571888" y="6002298"/>
            <a:ext cx="875071" cy="369332"/>
          </a:xfrm>
          <a:prstGeom prst="rect">
            <a:avLst/>
          </a:prstGeom>
          <a:noFill/>
        </p:spPr>
        <p:txBody>
          <a:bodyPr wrap="square" rtlCol="0">
            <a:spAutoFit/>
          </a:bodyPr>
          <a:lstStyle/>
          <a:p>
            <a:r>
              <a:rPr lang="en-CA" dirty="0"/>
              <a:t>D</a:t>
            </a:r>
            <a:r>
              <a:rPr lang="fr-FR" sz="1800" b="0" i="0" dirty="0">
                <a:effectLst/>
                <a:latin typeface="Söhne"/>
              </a:rPr>
              <a:t>é</a:t>
            </a:r>
            <a:r>
              <a:rPr lang="en-CA" dirty="0"/>
              <a:t>but </a:t>
            </a:r>
          </a:p>
        </p:txBody>
      </p:sp>
      <p:sp>
        <p:nvSpPr>
          <p:cNvPr id="19" name="ZoneTexte 18">
            <a:extLst>
              <a:ext uri="{FF2B5EF4-FFF2-40B4-BE49-F238E27FC236}">
                <a16:creationId xmlns:a16="http://schemas.microsoft.com/office/drawing/2014/main" id="{BBE66B02-48B6-2329-9A7F-5B36B510697B}"/>
              </a:ext>
            </a:extLst>
          </p:cNvPr>
          <p:cNvSpPr txBox="1"/>
          <p:nvPr/>
        </p:nvSpPr>
        <p:spPr>
          <a:xfrm>
            <a:off x="2609300" y="5983175"/>
            <a:ext cx="1510884" cy="369332"/>
          </a:xfrm>
          <a:prstGeom prst="rect">
            <a:avLst/>
          </a:prstGeom>
          <a:noFill/>
        </p:spPr>
        <p:txBody>
          <a:bodyPr wrap="square" rtlCol="0">
            <a:spAutoFit/>
          </a:bodyPr>
          <a:lstStyle/>
          <a:p>
            <a:r>
              <a:rPr lang="en-CA" dirty="0" err="1"/>
              <a:t>Automatique</a:t>
            </a:r>
            <a:r>
              <a:rPr lang="en-CA" dirty="0"/>
              <a:t> </a:t>
            </a:r>
          </a:p>
        </p:txBody>
      </p:sp>
      <p:sp>
        <p:nvSpPr>
          <p:cNvPr id="20" name="ZoneTexte 19">
            <a:extLst>
              <a:ext uri="{FF2B5EF4-FFF2-40B4-BE49-F238E27FC236}">
                <a16:creationId xmlns:a16="http://schemas.microsoft.com/office/drawing/2014/main" id="{26E86B20-1D5A-8F31-ECF7-7E797B498A8A}"/>
              </a:ext>
            </a:extLst>
          </p:cNvPr>
          <p:cNvSpPr txBox="1"/>
          <p:nvPr/>
        </p:nvSpPr>
        <p:spPr>
          <a:xfrm>
            <a:off x="4143351" y="6017057"/>
            <a:ext cx="875071" cy="369332"/>
          </a:xfrm>
          <a:prstGeom prst="rect">
            <a:avLst/>
          </a:prstGeom>
          <a:noFill/>
        </p:spPr>
        <p:txBody>
          <a:bodyPr wrap="square" rtlCol="0">
            <a:spAutoFit/>
          </a:bodyPr>
          <a:lstStyle/>
          <a:p>
            <a:pPr algn="ctr"/>
            <a:r>
              <a:rPr lang="en-CA" dirty="0"/>
              <a:t>?</a:t>
            </a:r>
          </a:p>
        </p:txBody>
      </p:sp>
      <p:sp>
        <p:nvSpPr>
          <p:cNvPr id="21" name="ZoneTexte 20">
            <a:extLst>
              <a:ext uri="{FF2B5EF4-FFF2-40B4-BE49-F238E27FC236}">
                <a16:creationId xmlns:a16="http://schemas.microsoft.com/office/drawing/2014/main" id="{C24A2ACA-70D8-0EAD-555B-F4E60FFA3C39}"/>
              </a:ext>
            </a:extLst>
          </p:cNvPr>
          <p:cNvSpPr txBox="1"/>
          <p:nvPr/>
        </p:nvSpPr>
        <p:spPr>
          <a:xfrm>
            <a:off x="5173759" y="5983175"/>
            <a:ext cx="1510884" cy="369332"/>
          </a:xfrm>
          <a:prstGeom prst="rect">
            <a:avLst/>
          </a:prstGeom>
          <a:noFill/>
        </p:spPr>
        <p:txBody>
          <a:bodyPr wrap="square" rtlCol="0">
            <a:spAutoFit/>
          </a:bodyPr>
          <a:lstStyle/>
          <a:p>
            <a:r>
              <a:rPr lang="en-CA" dirty="0"/>
              <a:t>D</a:t>
            </a:r>
            <a:r>
              <a:rPr lang="fr-FR" sz="1800" b="0" i="0" dirty="0">
                <a:effectLst/>
                <a:latin typeface="Söhne"/>
              </a:rPr>
              <a:t>é</a:t>
            </a:r>
            <a:r>
              <a:rPr lang="en-CA" dirty="0" err="1"/>
              <a:t>ploiement</a:t>
            </a:r>
            <a:r>
              <a:rPr lang="en-CA" dirty="0"/>
              <a:t> </a:t>
            </a:r>
          </a:p>
        </p:txBody>
      </p:sp>
      <p:grpSp>
        <p:nvGrpSpPr>
          <p:cNvPr id="29" name="Groupe 28">
            <a:extLst>
              <a:ext uri="{FF2B5EF4-FFF2-40B4-BE49-F238E27FC236}">
                <a16:creationId xmlns:a16="http://schemas.microsoft.com/office/drawing/2014/main" id="{B11F7A57-3AA8-83D9-4FF9-92FE2DD513B2}"/>
              </a:ext>
            </a:extLst>
          </p:cNvPr>
          <p:cNvGrpSpPr/>
          <p:nvPr/>
        </p:nvGrpSpPr>
        <p:grpSpPr>
          <a:xfrm>
            <a:off x="7496069" y="4631557"/>
            <a:ext cx="4476980" cy="769844"/>
            <a:chOff x="4625869" y="6045015"/>
            <a:chExt cx="4476980" cy="769844"/>
          </a:xfrm>
        </p:grpSpPr>
        <p:pic>
          <p:nvPicPr>
            <p:cNvPr id="22" name="Image 21">
              <a:extLst>
                <a:ext uri="{FF2B5EF4-FFF2-40B4-BE49-F238E27FC236}">
                  <a16:creationId xmlns:a16="http://schemas.microsoft.com/office/drawing/2014/main" id="{FEBC8D5C-DE88-A58F-E183-E8A6966EDF9F}"/>
                </a:ext>
              </a:extLst>
            </p:cNvPr>
            <p:cNvPicPr>
              <a:picLocks noChangeAspect="1"/>
            </p:cNvPicPr>
            <p:nvPr/>
          </p:nvPicPr>
          <p:blipFill>
            <a:blip r:embed="rId2"/>
            <a:stretch>
              <a:fillRect/>
            </a:stretch>
          </p:blipFill>
          <p:spPr>
            <a:xfrm>
              <a:off x="4625869" y="6186177"/>
              <a:ext cx="4476980" cy="628682"/>
            </a:xfrm>
            <a:prstGeom prst="rect">
              <a:avLst/>
            </a:prstGeom>
          </p:spPr>
        </p:pic>
        <p:pic>
          <p:nvPicPr>
            <p:cNvPr id="28" name="Image 27">
              <a:extLst>
                <a:ext uri="{FF2B5EF4-FFF2-40B4-BE49-F238E27FC236}">
                  <a16:creationId xmlns:a16="http://schemas.microsoft.com/office/drawing/2014/main" id="{4942309D-9B7F-0F15-E9A9-53710E2BA76C}"/>
                </a:ext>
              </a:extLst>
            </p:cNvPr>
            <p:cNvPicPr>
              <a:picLocks noChangeAspect="1"/>
            </p:cNvPicPr>
            <p:nvPr/>
          </p:nvPicPr>
          <p:blipFill>
            <a:blip r:embed="rId5"/>
            <a:stretch>
              <a:fillRect/>
            </a:stretch>
          </p:blipFill>
          <p:spPr>
            <a:xfrm>
              <a:off x="6695749" y="6045015"/>
              <a:ext cx="1592780" cy="769844"/>
            </a:xfrm>
            <a:prstGeom prst="rect">
              <a:avLst/>
            </a:prstGeom>
          </p:spPr>
        </p:pic>
      </p:grpSp>
      <p:grpSp>
        <p:nvGrpSpPr>
          <p:cNvPr id="30" name="Group 43">
            <a:extLst>
              <a:ext uri="{FF2B5EF4-FFF2-40B4-BE49-F238E27FC236}">
                <a16:creationId xmlns:a16="http://schemas.microsoft.com/office/drawing/2014/main" id="{588D2D52-EF08-FE0F-3EC3-2961D22E5B16}"/>
              </a:ext>
            </a:extLst>
          </p:cNvPr>
          <p:cNvGrpSpPr/>
          <p:nvPr/>
        </p:nvGrpSpPr>
        <p:grpSpPr>
          <a:xfrm>
            <a:off x="6849150" y="3638836"/>
            <a:ext cx="376383" cy="3114675"/>
            <a:chOff x="5786466" y="1958007"/>
            <a:chExt cx="199194" cy="4102610"/>
          </a:xfrm>
        </p:grpSpPr>
        <p:cxnSp>
          <p:nvCxnSpPr>
            <p:cNvPr id="31" name="Straight Connector 44">
              <a:extLst>
                <a:ext uri="{FF2B5EF4-FFF2-40B4-BE49-F238E27FC236}">
                  <a16:creationId xmlns:a16="http://schemas.microsoft.com/office/drawing/2014/main" id="{EA489662-C967-B8AC-9277-4D7817FB0E2E}"/>
                </a:ext>
              </a:extLst>
            </p:cNvPr>
            <p:cNvCxnSpPr/>
            <p:nvPr/>
          </p:nvCxnSpPr>
          <p:spPr>
            <a:xfrm>
              <a:off x="5786466" y="1958007"/>
              <a:ext cx="0" cy="4102610"/>
            </a:xfrm>
            <a:prstGeom prst="line">
              <a:avLst/>
            </a:prstGeom>
            <a:ln w="127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Isosceles Triangle 45">
              <a:extLst>
                <a:ext uri="{FF2B5EF4-FFF2-40B4-BE49-F238E27FC236}">
                  <a16:creationId xmlns:a16="http://schemas.microsoft.com/office/drawing/2014/main" id="{D0EEAD9A-8354-5C86-47F2-3C7A4A0B4724}"/>
                </a:ext>
              </a:extLst>
            </p:cNvPr>
            <p:cNvSpPr/>
            <p:nvPr/>
          </p:nvSpPr>
          <p:spPr>
            <a:xfrm rot="5400000">
              <a:off x="5254764" y="3862192"/>
              <a:ext cx="1262597" cy="19919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CA"/>
            </a:p>
          </p:txBody>
        </p:sp>
      </p:grpSp>
    </p:spTree>
    <p:extLst>
      <p:ext uri="{BB962C8B-B14F-4D97-AF65-F5344CB8AC3E}">
        <p14:creationId xmlns:p14="http://schemas.microsoft.com/office/powerpoint/2010/main" val="33083106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31695</TotalTime>
  <Words>7418</Words>
  <Application>Microsoft Office PowerPoint</Application>
  <PresentationFormat>Grand écran</PresentationFormat>
  <Paragraphs>593</Paragraphs>
  <Slides>41</Slides>
  <Notes>32</Notes>
  <HiddenSlides>0</HiddenSlides>
  <MMClips>0</MMClips>
  <ScaleCrop>false</ScaleCrop>
  <HeadingPairs>
    <vt:vector size="6" baseType="variant">
      <vt:variant>
        <vt:lpstr>Polices utilisées</vt:lpstr>
      </vt:variant>
      <vt:variant>
        <vt:i4>19</vt:i4>
      </vt:variant>
      <vt:variant>
        <vt:lpstr>Thème</vt:lpstr>
      </vt:variant>
      <vt:variant>
        <vt:i4>1</vt:i4>
      </vt:variant>
      <vt:variant>
        <vt:lpstr>Titres des diapositives</vt:lpstr>
      </vt:variant>
      <vt:variant>
        <vt:i4>41</vt:i4>
      </vt:variant>
    </vt:vector>
  </HeadingPairs>
  <TitlesOfParts>
    <vt:vector size="61" baseType="lpstr">
      <vt:lpstr>Microsoft YaHei</vt:lpstr>
      <vt:lpstr>Agency FB</vt:lpstr>
      <vt:lpstr>Arial</vt:lpstr>
      <vt:lpstr>Arial Black</vt:lpstr>
      <vt:lpstr>ArialMT</vt:lpstr>
      <vt:lpstr>Calibri</vt:lpstr>
      <vt:lpstr>Calibri (Corps)</vt:lpstr>
      <vt:lpstr>Calibri Light</vt:lpstr>
      <vt:lpstr>Century Gothic</vt:lpstr>
      <vt:lpstr>IBM Plex Sans</vt:lpstr>
      <vt:lpstr>Roboto</vt:lpstr>
      <vt:lpstr>Roboto Mono</vt:lpstr>
      <vt:lpstr>Söhne</vt:lpstr>
      <vt:lpstr>Söhne Mono</vt:lpstr>
      <vt:lpstr>Source Sans Pro</vt:lpstr>
      <vt:lpstr>Symbol</vt:lpstr>
      <vt:lpstr>Times New Roman</vt:lpstr>
      <vt:lpstr>Verdana</vt:lpstr>
      <vt:lpstr>Wingdings</vt:lpstr>
      <vt:lpstr>Office Theme</vt:lpstr>
      <vt:lpstr>Sommaire </vt:lpstr>
      <vt:lpstr>Présentation PowerPoint</vt:lpstr>
      <vt:lpstr>Méthodologie de gestion de projet DevOps </vt:lpstr>
      <vt:lpstr>Méthodologie de gestion de projet DevOps </vt:lpstr>
      <vt:lpstr>Méthodologie de gestion de projet Long cycle de déploiement </vt:lpstr>
      <vt:lpstr>Méthodologie de gestion de projet Microservices </vt:lpstr>
      <vt:lpstr>Méthodologie de gestion de projet CI / CD </vt:lpstr>
      <vt:lpstr>Méthodologie de gestion de projet CI / CD </vt:lpstr>
      <vt:lpstr>Méthodologie de gestion de projet CI / CD </vt:lpstr>
      <vt:lpstr>Cycle de vie d’un projet Phase d’initiation – Acteurs du projet</vt:lpstr>
      <vt:lpstr>Cycle de vie d’un projet Phase d’initiation – Acteurs du projet</vt:lpstr>
      <vt:lpstr>Cycle de vie d’un projet Phases de développement d’un système – environnements utilisés </vt:lpstr>
      <vt:lpstr>Cycle de vie d’un projet Phases de développement d’un système – environnements utilisés </vt:lpstr>
      <vt:lpstr>Outils de développement d’un système SCM : Git &amp; GitHub</vt:lpstr>
      <vt:lpstr>Outils de développement d’un système SCM : Git</vt:lpstr>
      <vt:lpstr>Outils de développement d’un système SCM : Git</vt:lpstr>
      <vt:lpstr>Outils de développement d’un système Git : Premiers pas </vt:lpstr>
      <vt:lpstr>Outils de développement d’un système Git : Premiers pas – Exercice d’application  </vt:lpstr>
      <vt:lpstr>Cycle de vie d’un projet Facteurs clés de succès d’un projet informatique </vt:lpstr>
      <vt:lpstr>Cycle de vie d’un produit</vt:lpstr>
      <vt:lpstr>Cycle de développement logiciel Modèle Rational Unified Process(RUP) (1/3)</vt:lpstr>
      <vt:lpstr>Cycle de développement logiciel Modèle RUP (Rational Unified Process) (2/3)</vt:lpstr>
      <vt:lpstr>Cycle de développement logiciel Modèle RUP – Recueil des besoins (1/5) </vt:lpstr>
      <vt:lpstr>Cycle de développement logiciel Modèle RUP – Recueil des besoins (2/5) </vt:lpstr>
      <vt:lpstr>Cycle de développement logiciel Modèle RUP – Recueil des besoins (3/5) </vt:lpstr>
      <vt:lpstr>Cycle de développement logiciel Modèle RUP – Recueil des besoins (4/5) </vt:lpstr>
      <vt:lpstr>Cycle de développement logiciel Modèle RUP – Recueil des besoins (5/5) </vt:lpstr>
      <vt:lpstr>Cycle de développement logiciel Modèle RUP – Recueil des besoins</vt:lpstr>
      <vt:lpstr>Cycle de développement logiciel Recueil des besoins – Cas d’utilisation</vt:lpstr>
      <vt:lpstr>Cycle de développement logiciel Diagramme des cas d’utilisation- Généralités  </vt:lpstr>
      <vt:lpstr>Cycle de développement logiciel Diagramme des cas d’utilisation- Exemple</vt:lpstr>
      <vt:lpstr>Cycle de développement logiciel Diagramme des cas d’utilisation- Relations  </vt:lpstr>
      <vt:lpstr>Cycle de développement logiciel Diagramme des cas d’utilisation- Relations  </vt:lpstr>
      <vt:lpstr>Cycle de développement logiciel Diagramme des cas d’utilisation- Modélisation   </vt:lpstr>
      <vt:lpstr>Cycle de développement logiciel Diagramme des cas d’utilisation- Modélisation   </vt:lpstr>
      <vt:lpstr>Cycle de développement logiciel Diagramme des cas d’utilisation- Modélisation   </vt:lpstr>
      <vt:lpstr>Cycle de développement logiciel Histoire utilisateur </vt:lpstr>
      <vt:lpstr>Cycle de développement logiciel Histoire utilisateur</vt:lpstr>
      <vt:lpstr>Cycle de développement logiciel Histoire utilisateur – critères d’accéptation </vt:lpstr>
      <vt:lpstr>Cycle de développement logiciel Diagramme des cas d’utilisation vs Histoire utilisateur  </vt:lpstr>
      <vt:lpstr>Fin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Mohammed Amellah</dc:creator>
  <cp:lastModifiedBy>Mohammed Amellah</cp:lastModifiedBy>
  <cp:revision>130</cp:revision>
  <dcterms:created xsi:type="dcterms:W3CDTF">2021-08-29T05:08:02Z</dcterms:created>
  <dcterms:modified xsi:type="dcterms:W3CDTF">2024-01-22T12:49:51Z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513b79f-ce8d-43d6-b7e5-c12d3e236916_Enabled">
    <vt:lpwstr>true</vt:lpwstr>
  </property>
  <property fmtid="{D5CDD505-2E9C-101B-9397-08002B2CF9AE}" pid="3" name="MSIP_Label_3513b79f-ce8d-43d6-b7e5-c12d3e236916_SetDate">
    <vt:lpwstr>2024-01-07T02:21:51Z</vt:lpwstr>
  </property>
  <property fmtid="{D5CDD505-2E9C-101B-9397-08002B2CF9AE}" pid="4" name="MSIP_Label_3513b79f-ce8d-43d6-b7e5-c12d3e236916_Method">
    <vt:lpwstr>Standard</vt:lpwstr>
  </property>
  <property fmtid="{D5CDD505-2E9C-101B-9397-08002B2CF9AE}" pid="5" name="MSIP_Label_3513b79f-ce8d-43d6-b7e5-c12d3e236916_Name">
    <vt:lpwstr>defa4170-0d19-0005-0004-bc88714345d2</vt:lpwstr>
  </property>
  <property fmtid="{D5CDD505-2E9C-101B-9397-08002B2CF9AE}" pid="6" name="MSIP_Label_3513b79f-ce8d-43d6-b7e5-c12d3e236916_SiteId">
    <vt:lpwstr>ad8a84ef-f1f3-4b14-ad08-b99ca66f7e30</vt:lpwstr>
  </property>
  <property fmtid="{D5CDD505-2E9C-101B-9397-08002B2CF9AE}" pid="7" name="MSIP_Label_3513b79f-ce8d-43d6-b7e5-c12d3e236916_ActionId">
    <vt:lpwstr>b22a4450-6ce1-4569-baba-79c935349a90</vt:lpwstr>
  </property>
  <property fmtid="{D5CDD505-2E9C-101B-9397-08002B2CF9AE}" pid="8" name="MSIP_Label_3513b79f-ce8d-43d6-b7e5-c12d3e236916_ContentBits">
    <vt:lpwstr>0</vt:lpwstr>
  </property>
</Properties>
</file>